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7" r:id="rId2"/>
    <p:sldMasterId id="2147483669" r:id="rId3"/>
    <p:sldMasterId id="2147483676" r:id="rId4"/>
    <p:sldMasterId id="2147483688" r:id="rId5"/>
    <p:sldMasterId id="2147483695" r:id="rId6"/>
  </p:sldMasterIdLst>
  <p:sldIdLst>
    <p:sldId id="338" r:id="rId7"/>
    <p:sldId id="258" r:id="rId8"/>
    <p:sldId id="260" r:id="rId9"/>
    <p:sldId id="261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339" r:id="rId20"/>
    <p:sldId id="340" r:id="rId21"/>
    <p:sldId id="278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8" r:id="rId37"/>
    <p:sldId id="299" r:id="rId38"/>
    <p:sldId id="305" r:id="rId39"/>
    <p:sldId id="306" r:id="rId40"/>
    <p:sldId id="313" r:id="rId41"/>
    <p:sldId id="314" r:id="rId42"/>
    <p:sldId id="315" r:id="rId43"/>
    <p:sldId id="316" r:id="rId44"/>
    <p:sldId id="317" r:id="rId45"/>
    <p:sldId id="318" r:id="rId46"/>
    <p:sldId id="341" r:id="rId47"/>
    <p:sldId id="345" r:id="rId48"/>
    <p:sldId id="342" r:id="rId49"/>
    <p:sldId id="343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44" r:id="rId60"/>
    <p:sldId id="329" r:id="rId61"/>
    <p:sldId id="330" r:id="rId62"/>
    <p:sldId id="331" r:id="rId63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54" autoAdjust="0"/>
  </p:normalViewPr>
  <p:slideViewPr>
    <p:cSldViewPr>
      <p:cViewPr varScale="1">
        <p:scale>
          <a:sx n="90" d="100"/>
          <a:sy n="90" d="100"/>
        </p:scale>
        <p:origin x="8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906" y="15621"/>
            <a:ext cx="8854186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39CF82-8C0D-41E1-959A-0AA916FE414A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783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DAE97-9561-4789-9A7E-63699EE4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0E79A-86FF-4796-B9E8-A31DC1986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CE4379-C064-4FFB-B85A-134C1C71B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D535E8-9F53-4E73-84F6-A6C2EFB1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920BD4-2EA8-4421-B2B2-39EC72AB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9AD56F-29D0-4ADF-B22B-4D800146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992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0DE5E-D156-45EE-9674-8DD8FB7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05697D-7B5C-4E2F-90F9-D454C155B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A52B8E-1F52-42D9-909D-2BAA7A841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47BE93F-86F5-486B-91B5-E5C70F05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796346-580F-4D04-A5DD-AE9B9A97B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BF1E2BF-8EFE-4EB3-BEC4-CD07D82F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CFBA5E3-D19E-434F-B618-D8BD7353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B0B732-E42E-4F20-AA8C-40267D2F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83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D13C3-AF34-47D3-B06E-AB0280C7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C169A9-A6AF-4081-9369-DB0F579F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AA62D1-0B85-4430-B551-048FDAAF4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E15CAF-F5DA-485C-9982-00D8D0DA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7346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D26163C-44BD-4F6E-A774-1F12A87E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FDFF0-12F2-4ED2-937C-6156E0D5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E8906B-514E-4942-AD4E-2ED4E27D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964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28ECB-2243-49CD-94D7-EA8DAE3E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DD1480-513D-43EE-BAE8-E2E04046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6EE287-3C39-49DF-BED0-7648FD711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0096E4-1F53-4F52-BC1D-B0B7E3B9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C42239-DF24-404E-B030-6050031F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B67900-B642-42D4-AE85-51B3F16C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679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AB7AE-3846-4D58-8544-D30F170E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D805541-54A5-417D-943A-AB1705703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AFFC97-BBC9-4FC7-8AD6-AD5880555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489591-A62A-4028-8CC7-2B09199E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FC007E-10AF-4155-8B67-72E57455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BA694D-77E7-4411-AB84-6297285F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871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37E13-B7CF-4ED8-AA2F-211A93F4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91AABD-E155-476D-9545-1D13EE12A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F0A2C3-FEEC-4FC6-B9B0-66CE9AB3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8A1828-D786-4042-BAFB-4B488744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C162A2-458A-4B07-A1FF-2BF76FD5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696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DB37BF-A8FF-491C-8391-A4ED8B60F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1BEE4D-0797-471B-BF73-62E111DF6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7626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77CAFC-5B51-4AAE-ABA9-AB43D240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8EBC55-8A05-42B8-85CA-7B573F2A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ABF42C-1A6D-4423-BD52-24982F87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4170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906" y="15621"/>
            <a:ext cx="8854186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39CF82-8C0D-41E1-959A-0AA916FE414A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9872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161583"/>
          </a:xfrm>
        </p:spPr>
        <p:txBody>
          <a:bodyPr lIns="0" tIns="0" rIns="0" bIns="0"/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4034" y="2311432"/>
            <a:ext cx="7443470" cy="311624"/>
          </a:xfrm>
        </p:spPr>
        <p:txBody>
          <a:bodyPr lIns="0" tIns="0" rIns="0" bIns="0"/>
          <a:lstStyle>
            <a:lvl1pPr>
              <a:defRPr sz="2025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FF493AE-0527-43F2-B9D7-718227C7B420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456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161583"/>
          </a:xfrm>
        </p:spPr>
        <p:txBody>
          <a:bodyPr lIns="0" tIns="0" rIns="0" bIns="0"/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4034" y="2311432"/>
            <a:ext cx="7443470" cy="311624"/>
          </a:xfrm>
        </p:spPr>
        <p:txBody>
          <a:bodyPr lIns="0" tIns="0" rIns="0" bIns="0"/>
          <a:lstStyle>
            <a:lvl1pPr>
              <a:defRPr sz="2025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FF493AE-0527-43F2-B9D7-718227C7B420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2631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161583"/>
          </a:xfrm>
        </p:spPr>
        <p:txBody>
          <a:bodyPr lIns="0" tIns="0" rIns="0" bIns="0"/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1574DE7-D7AD-41B4-B25C-1BDE5401DD1B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8045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161583"/>
          </a:xfrm>
        </p:spPr>
        <p:txBody>
          <a:bodyPr lIns="0" tIns="0" rIns="0" bIns="0"/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757CCBC-52DD-4A72-BDEA-B8EF484B6D5B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878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5D0FEAC-7F78-4768-83CA-25EB83DA7701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2074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831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14F62-5134-477B-9DF4-378D44DB3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72524D-DA75-45F1-85AC-7DDE1E76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4C2178-6239-4011-BDA6-5B0DEB0D7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A8B40A-7933-4736-9DBF-B6F6CDA9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8C1D5C-621C-49BC-B131-A12AB767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069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C1C8B-DD89-49EE-AB20-F4FCD308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50B823-06C6-4AE2-9E6E-0546A049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BD2BA-A3A2-4CE9-9C2F-119F75F1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5DE755-356C-4510-AA73-DBCAD36F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9FD1A9-CC0B-4EE8-BD54-B7B3E074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8820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24E54-319B-40CE-8A81-6F8C9BDF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99F691-9B7B-431F-AC87-FE9BDAFD9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106874-6656-4786-A315-5FEEFA5C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BD754B-4F44-4E0C-B53B-97587608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6980E7-FD0B-48E7-8644-2744C2BE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4711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DAE97-9561-4789-9A7E-63699EE4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0E79A-86FF-4796-B9E8-A31DC1986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CE4379-C064-4FFB-B85A-134C1C71B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D535E8-9F53-4E73-84F6-A6C2EFB1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920BD4-2EA8-4421-B2B2-39EC72AB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9AD56F-29D0-4ADF-B22B-4D800146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4975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0DE5E-D156-45EE-9674-8DD8FB7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5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05697D-7B5C-4E2F-90F9-D454C155B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A52B8E-1F52-42D9-909D-2BAA7A841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47BE93F-86F5-486B-91B5-E5C70F05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796346-580F-4D04-A5DD-AE9B9A97B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BF1E2BF-8EFE-4EB3-BEC4-CD07D82F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CFBA5E3-D19E-434F-B618-D8BD7353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B0B732-E42E-4F20-AA8C-40267D2F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688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D13C3-AF34-47D3-B06E-AB0280C7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C169A9-A6AF-4081-9369-DB0F579F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AA62D1-0B85-4430-B551-048FDAAF4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E15CAF-F5DA-485C-9982-00D8D0DA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90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161583"/>
          </a:xfrm>
        </p:spPr>
        <p:txBody>
          <a:bodyPr lIns="0" tIns="0" rIns="0" bIns="0"/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1574DE7-D7AD-41B4-B25C-1BDE5401DD1B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180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D26163C-44BD-4F6E-A774-1F12A87E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FDFF0-12F2-4ED2-937C-6156E0D5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E8906B-514E-4942-AD4E-2ED4E27D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278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28ECB-2243-49CD-94D7-EA8DAE3E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DD1480-513D-43EE-BAE8-E2E04046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6EE287-3C39-49DF-BED0-7648FD711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0096E4-1F53-4F52-BC1D-B0B7E3B9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C42239-DF24-404E-B030-6050031F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B67900-B642-42D4-AE85-51B3F16C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3942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AB7AE-3846-4D58-8544-D30F170E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D805541-54A5-417D-943A-AB1705703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AFFC97-BBC9-4FC7-8AD6-AD5880555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489591-A62A-4028-8CC7-2B09199E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FC007E-10AF-4155-8B67-72E57455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BA694D-77E7-4411-AB84-6297285F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294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37E13-B7CF-4ED8-AA2F-211A93F4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91AABD-E155-476D-9545-1D13EE12A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F0A2C3-FEEC-4FC6-B9B0-66CE9AB3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8A1828-D786-4042-BAFB-4B488744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C162A2-458A-4B07-A1FF-2BF76FD5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37820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DB37BF-A8FF-491C-8391-A4ED8B60F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1BEE4D-0797-471B-BF73-62E111DF6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7626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77CAFC-5B51-4AAE-ABA9-AB43D240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8EBC55-8A05-42B8-85CA-7B573F2A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ABF42C-1A6D-4423-BD52-24982F87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7335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906" y="15621"/>
            <a:ext cx="8854186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39CF82-8C0D-41E1-959A-0AA916FE414A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6109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161583"/>
          </a:xfrm>
        </p:spPr>
        <p:txBody>
          <a:bodyPr lIns="0" tIns="0" rIns="0" bIns="0"/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4034" y="2311432"/>
            <a:ext cx="7443470" cy="311624"/>
          </a:xfrm>
        </p:spPr>
        <p:txBody>
          <a:bodyPr lIns="0" tIns="0" rIns="0" bIns="0"/>
          <a:lstStyle>
            <a:lvl1pPr>
              <a:defRPr sz="2025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FF493AE-0527-43F2-B9D7-718227C7B420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81840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161583"/>
          </a:xfrm>
        </p:spPr>
        <p:txBody>
          <a:bodyPr lIns="0" tIns="0" rIns="0" bIns="0"/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1574DE7-D7AD-41B4-B25C-1BDE5401DD1B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68727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161583"/>
          </a:xfrm>
        </p:spPr>
        <p:txBody>
          <a:bodyPr lIns="0" tIns="0" rIns="0" bIns="0"/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757CCBC-52DD-4A72-BDEA-B8EF484B6D5B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57355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5D0FEAC-7F78-4768-83CA-25EB83DA7701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9272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161583"/>
          </a:xfrm>
        </p:spPr>
        <p:txBody>
          <a:bodyPr lIns="0" tIns="0" rIns="0" bIns="0"/>
          <a:lstStyle>
            <a:lvl1pPr>
              <a:defRPr sz="105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757CCBC-52DD-4A72-BDEA-B8EF484B6D5B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989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0060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14F62-5134-477B-9DF4-378D44DB3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72524D-DA75-45F1-85AC-7DDE1E76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4C2178-6239-4011-BDA6-5B0DEB0D7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A8B40A-7933-4736-9DBF-B6F6CDA9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8C1D5C-621C-49BC-B131-A12AB767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D41FB3-FBD3-4FED-A3CA-8667FE9A61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667" t="24803" r="16667" b="64822"/>
          <a:stretch/>
        </p:blipFill>
        <p:spPr>
          <a:xfrm>
            <a:off x="1" y="194125"/>
            <a:ext cx="9181011" cy="7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224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1A2E058-5D09-4637-A81D-9798862109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667" t="24803" r="16667" b="64822"/>
          <a:stretch/>
        </p:blipFill>
        <p:spPr>
          <a:xfrm>
            <a:off x="1" y="194125"/>
            <a:ext cx="9181011" cy="7774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CEC1C8B-DD89-49EE-AB20-F4FCD308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50B823-06C6-4AE2-9E6E-0546A049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BD2BA-A3A2-4CE9-9C2F-119F75F1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5DE755-356C-4510-AA73-DBCAD36F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9FD1A9-CC0B-4EE8-BD54-B7B3E074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6853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24E54-319B-40CE-8A81-6F8C9BDF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99F691-9B7B-431F-AC87-FE9BDAFD9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106874-6656-4786-A315-5FEEFA5C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BD754B-4F44-4E0C-B53B-97587608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6980E7-FD0B-48E7-8644-2744C2BE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CE10AD5-56A9-4FAE-95AE-C2647A1BF9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667" t="24803" r="16667" b="64822"/>
          <a:stretch/>
        </p:blipFill>
        <p:spPr>
          <a:xfrm>
            <a:off x="1" y="194125"/>
            <a:ext cx="9181011" cy="7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923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DAE97-9561-4789-9A7E-63699EE4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0E79A-86FF-4796-B9E8-A31DC1986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6715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CE4379-C064-4FFB-B85A-134C1C71B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69219"/>
            <a:ext cx="386715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D535E8-9F53-4E73-84F6-A6C2EFB1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920BD4-2EA8-4421-B2B2-39EC72AB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9AD56F-29D0-4ADF-B22B-4D800146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807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0DE5E-D156-45EE-9674-8DD8FB7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05697D-7B5C-4E2F-90F9-D454C155B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A52B8E-1F52-42D9-909D-2BAA7A841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47BE93F-86F5-486B-91B5-E5C70F05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796346-580F-4D04-A5DD-AE9B9A97B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BF1E2BF-8EFE-4EB3-BEC4-CD07D82F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CFBA5E3-D19E-434F-B618-D8BD7353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B0B732-E42E-4F20-AA8C-40267D2F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026B887-8257-4965-BE1D-82C71C8EC0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667" t="24803" r="16667" b="64822"/>
          <a:stretch/>
        </p:blipFill>
        <p:spPr>
          <a:xfrm>
            <a:off x="1" y="194125"/>
            <a:ext cx="9181011" cy="7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198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D13C3-AF34-47D3-B06E-AB0280C7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C169A9-A6AF-4081-9369-DB0F579F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AA62D1-0B85-4430-B551-048FDAAF4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E15CAF-F5DA-485C-9982-00D8D0DA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6D4DD1-1237-49E8-B0DD-8A5DB6A32F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667" t="24803" r="16667" b="64822"/>
          <a:stretch/>
        </p:blipFill>
        <p:spPr>
          <a:xfrm>
            <a:off x="1" y="194125"/>
            <a:ext cx="9181011" cy="7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073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D26163C-44BD-4F6E-A774-1F12A87E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FDFF0-12F2-4ED2-937C-6156E0D5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E8906B-514E-4942-AD4E-2ED4E27D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3979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28ECB-2243-49CD-94D7-EA8DAE3E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DD1480-513D-43EE-BAE8-E2E04046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6EE287-3C39-49DF-BED0-7648FD711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0096E4-1F53-4F52-BC1D-B0B7E3B9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C42239-DF24-404E-B030-6050031F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B67900-B642-42D4-AE85-51B3F16C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62090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AB7AE-3846-4D58-8544-D30F170E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D805541-54A5-417D-943A-AB1705703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AFFC97-BBC9-4FC7-8AD6-AD5880555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489591-A62A-4028-8CC7-2B09199E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FC007E-10AF-4155-8B67-72E57455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BA694D-77E7-4411-AB84-6297285F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41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5D0FEAC-7F78-4768-83CA-25EB83DA7701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6175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37E13-B7CF-4ED8-AA2F-211A93F4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91AABD-E155-476D-9545-1D13EE12A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F0A2C3-FEEC-4FC6-B9B0-66CE9AB3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8A1828-D786-4042-BAFB-4B488744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C162A2-458A-4B07-A1FF-2BF76FD5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6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DB37BF-A8FF-491C-8391-A4ED8B60F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1BEE4D-0797-471B-BF73-62E111DF6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7626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77CAFC-5B51-4AAE-ABA9-AB43D240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8EBC55-8A05-42B8-85CA-7B573F2A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ABF42C-1A6D-4423-BD52-24982F87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50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62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14F62-5134-477B-9DF4-378D44DB3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72524D-DA75-45F1-85AC-7DDE1E76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4C2178-6239-4011-BDA6-5B0DEB0D7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A8B40A-7933-4736-9DBF-B6F6CDA9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8C1D5C-621C-49BC-B131-A12AB767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567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C1C8B-DD89-49EE-AB20-F4FCD308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50B823-06C6-4AE2-9E6E-0546A049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BD2BA-A3A2-4CE9-9C2F-119F75F1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5DE755-356C-4510-AA73-DBCAD36F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9FD1A9-CC0B-4EE8-BD54-B7B3E074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26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24E54-319B-40CE-8A81-6F8C9BDF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99F691-9B7B-431F-AC87-FE9BDAFD9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106874-6656-4786-A315-5FEEFA5C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BD754B-4F44-4E0C-B53B-97587608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6980E7-FD0B-48E7-8644-2744C2BE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59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19456"/>
            <a:ext cx="9144000" cy="1543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4034" y="2311432"/>
            <a:ext cx="74434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520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342900" eaLnBrk="1" hangingPunct="1">
        <a:defRPr>
          <a:latin typeface="+mn-lt"/>
          <a:ea typeface="+mn-ea"/>
          <a:cs typeface="+mn-cs"/>
        </a:defRPr>
      </a:lvl2pPr>
      <a:lvl3pPr marL="685800" eaLnBrk="1" hangingPunct="1">
        <a:defRPr>
          <a:latin typeface="+mn-lt"/>
          <a:ea typeface="+mn-ea"/>
          <a:cs typeface="+mn-cs"/>
        </a:defRPr>
      </a:lvl3pPr>
      <a:lvl4pPr marL="1028700" eaLnBrk="1" hangingPunct="1">
        <a:defRPr>
          <a:latin typeface="+mn-lt"/>
          <a:ea typeface="+mn-ea"/>
          <a:cs typeface="+mn-cs"/>
        </a:defRPr>
      </a:lvl4pPr>
      <a:lvl5pPr marL="1371600" eaLnBrk="1" hangingPunct="1">
        <a:defRPr>
          <a:latin typeface="+mn-lt"/>
          <a:ea typeface="+mn-ea"/>
          <a:cs typeface="+mn-cs"/>
        </a:defRPr>
      </a:lvl5pPr>
      <a:lvl6pPr marL="1714500" eaLnBrk="1" hangingPunct="1">
        <a:defRPr>
          <a:latin typeface="+mn-lt"/>
          <a:ea typeface="+mn-ea"/>
          <a:cs typeface="+mn-cs"/>
        </a:defRPr>
      </a:lvl6pPr>
      <a:lvl7pPr marL="2057400" eaLnBrk="1" hangingPunct="1">
        <a:defRPr>
          <a:latin typeface="+mn-lt"/>
          <a:ea typeface="+mn-ea"/>
          <a:cs typeface="+mn-cs"/>
        </a:defRPr>
      </a:lvl7pPr>
      <a:lvl8pPr marL="2400300" eaLnBrk="1" hangingPunct="1">
        <a:defRPr>
          <a:latin typeface="+mn-lt"/>
          <a:ea typeface="+mn-ea"/>
          <a:cs typeface="+mn-cs"/>
        </a:defRPr>
      </a:lvl8pPr>
      <a:lvl9pPr marL="27432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342900" eaLnBrk="1" hangingPunct="1">
        <a:defRPr>
          <a:latin typeface="+mn-lt"/>
          <a:ea typeface="+mn-ea"/>
          <a:cs typeface="+mn-cs"/>
        </a:defRPr>
      </a:lvl2pPr>
      <a:lvl3pPr marL="685800" eaLnBrk="1" hangingPunct="1">
        <a:defRPr>
          <a:latin typeface="+mn-lt"/>
          <a:ea typeface="+mn-ea"/>
          <a:cs typeface="+mn-cs"/>
        </a:defRPr>
      </a:lvl3pPr>
      <a:lvl4pPr marL="1028700" eaLnBrk="1" hangingPunct="1">
        <a:defRPr>
          <a:latin typeface="+mn-lt"/>
          <a:ea typeface="+mn-ea"/>
          <a:cs typeface="+mn-cs"/>
        </a:defRPr>
      </a:lvl4pPr>
      <a:lvl5pPr marL="1371600" eaLnBrk="1" hangingPunct="1">
        <a:defRPr>
          <a:latin typeface="+mn-lt"/>
          <a:ea typeface="+mn-ea"/>
          <a:cs typeface="+mn-cs"/>
        </a:defRPr>
      </a:lvl5pPr>
      <a:lvl6pPr marL="1714500" eaLnBrk="1" hangingPunct="1">
        <a:defRPr>
          <a:latin typeface="+mn-lt"/>
          <a:ea typeface="+mn-ea"/>
          <a:cs typeface="+mn-cs"/>
        </a:defRPr>
      </a:lvl6pPr>
      <a:lvl7pPr marL="2057400" eaLnBrk="1" hangingPunct="1">
        <a:defRPr>
          <a:latin typeface="+mn-lt"/>
          <a:ea typeface="+mn-ea"/>
          <a:cs typeface="+mn-cs"/>
        </a:defRPr>
      </a:lvl7pPr>
      <a:lvl8pPr marL="2400300" eaLnBrk="1" hangingPunct="1">
        <a:defRPr>
          <a:latin typeface="+mn-lt"/>
          <a:ea typeface="+mn-ea"/>
          <a:cs typeface="+mn-cs"/>
        </a:defRPr>
      </a:lvl8pPr>
      <a:lvl9pPr marL="27432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E1661A-7CA7-4247-B260-06A32C59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9C78E1-3037-4E4E-B7DD-7800518B1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3A9FD3-3699-410A-9FBA-1618F382F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52DB92-4843-473B-956B-383B012AC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0A1AEA-F5B5-4756-8271-E3AA3EF85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AF13F-F47F-459A-8AD3-2411F8EF35C5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32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19456"/>
            <a:ext cx="9144000" cy="1543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4034" y="2311432"/>
            <a:ext cx="74434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6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6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92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342900" eaLnBrk="1" hangingPunct="1">
        <a:defRPr>
          <a:latin typeface="+mn-lt"/>
          <a:ea typeface="+mn-ea"/>
          <a:cs typeface="+mn-cs"/>
        </a:defRPr>
      </a:lvl2pPr>
      <a:lvl3pPr marL="685800" eaLnBrk="1" hangingPunct="1">
        <a:defRPr>
          <a:latin typeface="+mn-lt"/>
          <a:ea typeface="+mn-ea"/>
          <a:cs typeface="+mn-cs"/>
        </a:defRPr>
      </a:lvl3pPr>
      <a:lvl4pPr marL="1028700" eaLnBrk="1" hangingPunct="1">
        <a:defRPr>
          <a:latin typeface="+mn-lt"/>
          <a:ea typeface="+mn-ea"/>
          <a:cs typeface="+mn-cs"/>
        </a:defRPr>
      </a:lvl4pPr>
      <a:lvl5pPr marL="1371600" eaLnBrk="1" hangingPunct="1">
        <a:defRPr>
          <a:latin typeface="+mn-lt"/>
          <a:ea typeface="+mn-ea"/>
          <a:cs typeface="+mn-cs"/>
        </a:defRPr>
      </a:lvl5pPr>
      <a:lvl6pPr marL="1714500" eaLnBrk="1" hangingPunct="1">
        <a:defRPr>
          <a:latin typeface="+mn-lt"/>
          <a:ea typeface="+mn-ea"/>
          <a:cs typeface="+mn-cs"/>
        </a:defRPr>
      </a:lvl6pPr>
      <a:lvl7pPr marL="2057400" eaLnBrk="1" hangingPunct="1">
        <a:defRPr>
          <a:latin typeface="+mn-lt"/>
          <a:ea typeface="+mn-ea"/>
          <a:cs typeface="+mn-cs"/>
        </a:defRPr>
      </a:lvl7pPr>
      <a:lvl8pPr marL="2400300" eaLnBrk="1" hangingPunct="1">
        <a:defRPr>
          <a:latin typeface="+mn-lt"/>
          <a:ea typeface="+mn-ea"/>
          <a:cs typeface="+mn-cs"/>
        </a:defRPr>
      </a:lvl8pPr>
      <a:lvl9pPr marL="27432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342900" eaLnBrk="1" hangingPunct="1">
        <a:defRPr>
          <a:latin typeface="+mn-lt"/>
          <a:ea typeface="+mn-ea"/>
          <a:cs typeface="+mn-cs"/>
        </a:defRPr>
      </a:lvl2pPr>
      <a:lvl3pPr marL="685800" eaLnBrk="1" hangingPunct="1">
        <a:defRPr>
          <a:latin typeface="+mn-lt"/>
          <a:ea typeface="+mn-ea"/>
          <a:cs typeface="+mn-cs"/>
        </a:defRPr>
      </a:lvl3pPr>
      <a:lvl4pPr marL="1028700" eaLnBrk="1" hangingPunct="1">
        <a:defRPr>
          <a:latin typeface="+mn-lt"/>
          <a:ea typeface="+mn-ea"/>
          <a:cs typeface="+mn-cs"/>
        </a:defRPr>
      </a:lvl4pPr>
      <a:lvl5pPr marL="1371600" eaLnBrk="1" hangingPunct="1">
        <a:defRPr>
          <a:latin typeface="+mn-lt"/>
          <a:ea typeface="+mn-ea"/>
          <a:cs typeface="+mn-cs"/>
        </a:defRPr>
      </a:lvl5pPr>
      <a:lvl6pPr marL="1714500" eaLnBrk="1" hangingPunct="1">
        <a:defRPr>
          <a:latin typeface="+mn-lt"/>
          <a:ea typeface="+mn-ea"/>
          <a:cs typeface="+mn-cs"/>
        </a:defRPr>
      </a:lvl6pPr>
      <a:lvl7pPr marL="2057400" eaLnBrk="1" hangingPunct="1">
        <a:defRPr>
          <a:latin typeface="+mn-lt"/>
          <a:ea typeface="+mn-ea"/>
          <a:cs typeface="+mn-cs"/>
        </a:defRPr>
      </a:lvl7pPr>
      <a:lvl8pPr marL="2400300" eaLnBrk="1" hangingPunct="1">
        <a:defRPr>
          <a:latin typeface="+mn-lt"/>
          <a:ea typeface="+mn-ea"/>
          <a:cs typeface="+mn-cs"/>
        </a:defRPr>
      </a:lvl8pPr>
      <a:lvl9pPr marL="27432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E1661A-7CA7-4247-B260-06A32C59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9C78E1-3037-4E4E-B7DD-7800518B1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3A9FD3-3699-410A-9FBA-1618F382F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52DB92-4843-473B-956B-383B012AC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0A1AEA-F5B5-4756-8271-E3AA3EF85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AF13F-F47F-459A-8AD3-2411F8EF35C5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58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19456"/>
            <a:ext cx="9144000" cy="15430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4906" y="15621"/>
            <a:ext cx="885418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4034" y="2311432"/>
            <a:ext cx="744347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784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342900" eaLnBrk="1" hangingPunct="1">
        <a:defRPr>
          <a:latin typeface="+mn-lt"/>
          <a:ea typeface="+mn-ea"/>
          <a:cs typeface="+mn-cs"/>
        </a:defRPr>
      </a:lvl2pPr>
      <a:lvl3pPr marL="685800" eaLnBrk="1" hangingPunct="1">
        <a:defRPr>
          <a:latin typeface="+mn-lt"/>
          <a:ea typeface="+mn-ea"/>
          <a:cs typeface="+mn-cs"/>
        </a:defRPr>
      </a:lvl3pPr>
      <a:lvl4pPr marL="1028700" eaLnBrk="1" hangingPunct="1">
        <a:defRPr>
          <a:latin typeface="+mn-lt"/>
          <a:ea typeface="+mn-ea"/>
          <a:cs typeface="+mn-cs"/>
        </a:defRPr>
      </a:lvl4pPr>
      <a:lvl5pPr marL="1371600" eaLnBrk="1" hangingPunct="1">
        <a:defRPr>
          <a:latin typeface="+mn-lt"/>
          <a:ea typeface="+mn-ea"/>
          <a:cs typeface="+mn-cs"/>
        </a:defRPr>
      </a:lvl5pPr>
      <a:lvl6pPr marL="1714500" eaLnBrk="1" hangingPunct="1">
        <a:defRPr>
          <a:latin typeface="+mn-lt"/>
          <a:ea typeface="+mn-ea"/>
          <a:cs typeface="+mn-cs"/>
        </a:defRPr>
      </a:lvl6pPr>
      <a:lvl7pPr marL="2057400" eaLnBrk="1" hangingPunct="1">
        <a:defRPr>
          <a:latin typeface="+mn-lt"/>
          <a:ea typeface="+mn-ea"/>
          <a:cs typeface="+mn-cs"/>
        </a:defRPr>
      </a:lvl7pPr>
      <a:lvl8pPr marL="2400300" eaLnBrk="1" hangingPunct="1">
        <a:defRPr>
          <a:latin typeface="+mn-lt"/>
          <a:ea typeface="+mn-ea"/>
          <a:cs typeface="+mn-cs"/>
        </a:defRPr>
      </a:lvl8pPr>
      <a:lvl9pPr marL="27432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342900" eaLnBrk="1" hangingPunct="1">
        <a:defRPr>
          <a:latin typeface="+mn-lt"/>
          <a:ea typeface="+mn-ea"/>
          <a:cs typeface="+mn-cs"/>
        </a:defRPr>
      </a:lvl2pPr>
      <a:lvl3pPr marL="685800" eaLnBrk="1" hangingPunct="1">
        <a:defRPr>
          <a:latin typeface="+mn-lt"/>
          <a:ea typeface="+mn-ea"/>
          <a:cs typeface="+mn-cs"/>
        </a:defRPr>
      </a:lvl3pPr>
      <a:lvl4pPr marL="1028700" eaLnBrk="1" hangingPunct="1">
        <a:defRPr>
          <a:latin typeface="+mn-lt"/>
          <a:ea typeface="+mn-ea"/>
          <a:cs typeface="+mn-cs"/>
        </a:defRPr>
      </a:lvl4pPr>
      <a:lvl5pPr marL="1371600" eaLnBrk="1" hangingPunct="1">
        <a:defRPr>
          <a:latin typeface="+mn-lt"/>
          <a:ea typeface="+mn-ea"/>
          <a:cs typeface="+mn-cs"/>
        </a:defRPr>
      </a:lvl5pPr>
      <a:lvl6pPr marL="1714500" eaLnBrk="1" hangingPunct="1">
        <a:defRPr>
          <a:latin typeface="+mn-lt"/>
          <a:ea typeface="+mn-ea"/>
          <a:cs typeface="+mn-cs"/>
        </a:defRPr>
      </a:lvl6pPr>
      <a:lvl7pPr marL="2057400" eaLnBrk="1" hangingPunct="1">
        <a:defRPr>
          <a:latin typeface="+mn-lt"/>
          <a:ea typeface="+mn-ea"/>
          <a:cs typeface="+mn-cs"/>
        </a:defRPr>
      </a:lvl7pPr>
      <a:lvl8pPr marL="2400300" eaLnBrk="1" hangingPunct="1">
        <a:defRPr>
          <a:latin typeface="+mn-lt"/>
          <a:ea typeface="+mn-ea"/>
          <a:cs typeface="+mn-cs"/>
        </a:defRPr>
      </a:lvl8pPr>
      <a:lvl9pPr marL="27432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E1661A-7CA7-4247-B260-06A32C59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9C78E1-3037-4E4E-B7DD-7800518B1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3A9FD3-3699-410A-9FBA-1618F382F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5B186-D0A3-4357-B226-569B132873B0}" type="datetimeFigureOut">
              <a:rPr lang="pt-BR" smtClean="0"/>
              <a:t>28/08/2019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52DB92-4843-473B-956B-383B012AC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0A1AEA-F5B5-4756-8271-E3AA3EF85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AF13F-F47F-459A-8AD3-2411F8EF35C5}"/>
              </a:ext>
            </a:extLst>
          </p:cNvPr>
          <p:cNvSpPr txBox="1"/>
          <p:nvPr/>
        </p:nvSpPr>
        <p:spPr>
          <a:xfrm>
            <a:off x="7620001" y="15620"/>
            <a:ext cx="1379093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53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050" spc="-79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2C04317-6A2D-436C-B513-8D76FCB5A77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1667" t="24803" r="16667" b="64822"/>
          <a:stretch/>
        </p:blipFill>
        <p:spPr>
          <a:xfrm>
            <a:off x="1" y="194125"/>
            <a:ext cx="9181011" cy="7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1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711071"/>
            <a:ext cx="6858000" cy="3432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/>
          <p:nvPr/>
        </p:nvSpPr>
        <p:spPr>
          <a:xfrm>
            <a:off x="1719377" y="2172461"/>
            <a:ext cx="5538311" cy="2406012"/>
          </a:xfrm>
          <a:prstGeom prst="rect">
            <a:avLst/>
          </a:prstGeom>
        </p:spPr>
        <p:txBody>
          <a:bodyPr vert="horz" wrap="square" lIns="0" tIns="71914" rIns="0" bIns="0" rtlCol="0">
            <a:spAutoFit/>
          </a:bodyPr>
          <a:lstStyle/>
          <a:p>
            <a:pPr marL="2114074" marR="3810" indent="-2105025">
              <a:lnSpc>
                <a:spcPts val="3885"/>
              </a:lnSpc>
              <a:spcBef>
                <a:spcPts val="566"/>
              </a:spcBef>
            </a:pPr>
            <a:r>
              <a:rPr sz="3600" spc="-203" dirty="0">
                <a:solidFill>
                  <a:srgbClr val="FFFFFF"/>
                </a:solidFill>
                <a:latin typeface="Trebuchet MS"/>
                <a:cs typeface="Trebuchet MS"/>
              </a:rPr>
              <a:t>Programação </a:t>
            </a:r>
            <a:r>
              <a:rPr sz="3600" spc="-210" dirty="0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sz="3600" spc="-5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58" dirty="0">
                <a:solidFill>
                  <a:srgbClr val="FFFFFF"/>
                </a:solidFill>
                <a:latin typeface="Trebuchet MS"/>
                <a:cs typeface="Trebuchet MS"/>
              </a:rPr>
              <a:t>Dispositivos  </a:t>
            </a:r>
            <a:r>
              <a:rPr sz="3600" spc="-71" dirty="0">
                <a:solidFill>
                  <a:srgbClr val="FFFFFF"/>
                </a:solidFill>
                <a:latin typeface="Trebuchet MS"/>
                <a:cs typeface="Trebuchet MS"/>
              </a:rPr>
              <a:t>Móveis</a:t>
            </a:r>
            <a:endParaRPr sz="3600" dirty="0">
              <a:latin typeface="Trebuchet MS"/>
              <a:cs typeface="Trebuchet MS"/>
            </a:endParaRPr>
          </a:p>
          <a:p>
            <a:pPr>
              <a:spcBef>
                <a:spcPts val="15"/>
              </a:spcBef>
            </a:pPr>
            <a:endParaRPr sz="5063" dirty="0">
              <a:latin typeface="Times New Roman"/>
              <a:cs typeface="Times New Roman"/>
            </a:endParaRPr>
          </a:p>
          <a:p>
            <a:pPr marL="118110" algn="ctr">
              <a:spcBef>
                <a:spcPts val="4"/>
              </a:spcBef>
            </a:pPr>
            <a:r>
              <a:rPr lang="pt-BR" sz="3600" spc="-180" dirty="0">
                <a:solidFill>
                  <a:srgbClr val="68A30D"/>
                </a:solidFill>
                <a:latin typeface="Trebuchet MS"/>
                <a:cs typeface="Trebuchet MS"/>
              </a:rPr>
              <a:t>Sistema de rede telefônica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0600" y="438150"/>
            <a:ext cx="3021234" cy="504562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9525" marR="3810" indent="184309">
              <a:lnSpc>
                <a:spcPct val="101400"/>
              </a:lnSpc>
              <a:spcBef>
                <a:spcPts val="45"/>
              </a:spcBef>
            </a:pPr>
            <a:r>
              <a:rPr b="1" spc="-139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b="1" spc="-49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9525" marR="3810" indent="184309" algn="r">
              <a:lnSpc>
                <a:spcPct val="101400"/>
              </a:lnSpc>
              <a:spcBef>
                <a:spcPts val="45"/>
              </a:spcBef>
            </a:pPr>
            <a:r>
              <a:rPr lang="pt-BR" sz="1500" i="1" spc="-90" dirty="0">
                <a:solidFill>
                  <a:srgbClr val="385622"/>
                </a:solidFill>
                <a:latin typeface="Trebuchet MS"/>
                <a:cs typeface="Trebuchet MS"/>
              </a:rPr>
              <a:t>rildexter@hotmail.com</a:t>
            </a:r>
            <a:endParaRPr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09" y="-1"/>
            <a:ext cx="3271901" cy="15456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71393" y="326991"/>
            <a:ext cx="2691565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Telefonia Celular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" y="1232915"/>
            <a:ext cx="7900416" cy="26990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15949" y="326991"/>
            <a:ext cx="7598677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Cobertura das Operadoras e População Atendida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8" y="1025652"/>
            <a:ext cx="7078980" cy="34884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86053" y="326991"/>
            <a:ext cx="7462052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Número de municípios com atendimento celular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84" y="993648"/>
            <a:ext cx="6428232" cy="368503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34719" y="191490"/>
            <a:ext cx="6366224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Cobertura de Redes </a:t>
            </a:r>
            <a:r>
              <a:rPr sz="4000" spc="10" dirty="0">
                <a:latin typeface="Cambria Math"/>
                <a:cs typeface="Cambria Math"/>
              </a:rPr>
              <a:t>4</a:t>
            </a:r>
            <a:r>
              <a:rPr sz="4000" spc="10" dirty="0">
                <a:latin typeface="Gabriola"/>
                <a:cs typeface="Gabriola"/>
              </a:rPr>
              <a:t>G no Brasil (Jul/16)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6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" y="1479804"/>
            <a:ext cx="7635240" cy="23195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34719" y="191490"/>
            <a:ext cx="6495368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Cobertura de Redes </a:t>
            </a:r>
            <a:r>
              <a:rPr sz="4000" spc="10" dirty="0">
                <a:latin typeface="Cambria Math"/>
                <a:cs typeface="Cambria Math"/>
              </a:rPr>
              <a:t>4</a:t>
            </a:r>
            <a:r>
              <a:rPr sz="4000" spc="10" dirty="0">
                <a:latin typeface="Gabriola"/>
                <a:cs typeface="Gabriola"/>
              </a:rPr>
              <a:t>G no Brasil (Jul/1</a:t>
            </a:r>
            <a:r>
              <a:rPr lang="pt-BR" sz="4000" spc="10" dirty="0">
                <a:latin typeface="Gabriola"/>
                <a:cs typeface="Gabriola"/>
              </a:rPr>
              <a:t>9</a:t>
            </a:r>
            <a:r>
              <a:rPr sz="4000" spc="10" dirty="0">
                <a:latin typeface="Gabriola"/>
                <a:cs typeface="Gabriola"/>
              </a:rPr>
              <a:t>)</a:t>
            </a:r>
            <a:endParaRPr sz="4000" dirty="0">
              <a:latin typeface="Gabriola"/>
              <a:cs typeface="Gabriol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0C3DCF-62BF-4EA5-8D04-5AB042B31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2" t="36660" r="34338" b="38143"/>
          <a:stretch/>
        </p:blipFill>
        <p:spPr>
          <a:xfrm>
            <a:off x="475148" y="1504950"/>
            <a:ext cx="8193703" cy="22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434719" y="191490"/>
            <a:ext cx="6495368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Cobertura de Redes </a:t>
            </a:r>
            <a:r>
              <a:rPr sz="4000" spc="10" dirty="0">
                <a:latin typeface="Cambria Math"/>
                <a:cs typeface="Cambria Math"/>
              </a:rPr>
              <a:t>4</a:t>
            </a:r>
            <a:r>
              <a:rPr sz="4000" spc="10" dirty="0">
                <a:latin typeface="Gabriola"/>
                <a:cs typeface="Gabriola"/>
              </a:rPr>
              <a:t>G no Brasil (Jul/1</a:t>
            </a:r>
            <a:r>
              <a:rPr lang="pt-BR" sz="4000" spc="10" dirty="0">
                <a:latin typeface="Gabriola"/>
                <a:cs typeface="Gabriola"/>
              </a:rPr>
              <a:t>9</a:t>
            </a:r>
            <a:r>
              <a:rPr sz="4000" spc="10" dirty="0">
                <a:latin typeface="Gabriola"/>
                <a:cs typeface="Gabriola"/>
              </a:rPr>
              <a:t>)</a:t>
            </a:r>
            <a:endParaRPr sz="4000" dirty="0">
              <a:latin typeface="Gabriola"/>
              <a:cs typeface="Gabriola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B87C2F8-3B78-406A-BB63-C7DC49CE3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24" t="12709" r="10833" b="36660"/>
          <a:stretch/>
        </p:blipFill>
        <p:spPr>
          <a:xfrm>
            <a:off x="73032" y="1098213"/>
            <a:ext cx="8918568" cy="33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57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71393" y="326991"/>
            <a:ext cx="2691565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Telefonia Celular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7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76" y="1046988"/>
            <a:ext cx="3569208" cy="3354324"/>
          </a:xfrm>
          <a:prstGeom prst="rect">
            <a:avLst/>
          </a:prstGeom>
        </p:spPr>
      </p:pic>
      <p:pic>
        <p:nvPicPr>
          <p:cNvPr id="7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" y="1488948"/>
            <a:ext cx="4012692" cy="25008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623693" y="326991"/>
            <a:ext cx="3984979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Rede de Telefonia Celular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7" y="1072895"/>
            <a:ext cx="6995160" cy="34853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623693" y="326991"/>
            <a:ext cx="3984979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Rede de Telefonia Celular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41357"/>
            <a:ext cx="838767" cy="289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60" spc="10" dirty="0">
                <a:latin typeface="Wingdings"/>
                <a:cs typeface="Wingdings"/>
              </a:rPr>
              <a:t></a:t>
            </a:r>
            <a:r>
              <a:rPr sz="2110" spc="10" dirty="0">
                <a:solidFill>
                  <a:srgbClr val="0000FF"/>
                </a:solidFill>
                <a:latin typeface="Gabriola"/>
                <a:cs typeface="Gabriola"/>
              </a:rPr>
              <a:t>AMPS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3336" y="1362075"/>
            <a:ext cx="531876" cy="9144"/>
          </a:xfrm>
          <a:custGeom>
            <a:avLst/>
            <a:gdLst/>
            <a:ahLst/>
            <a:cxnLst/>
            <a:rect l="l" t="t" r="r" b="b"/>
            <a:pathLst>
              <a:path w="531876" h="9144">
                <a:moveTo>
                  <a:pt x="0" y="9144"/>
                </a:moveTo>
                <a:lnTo>
                  <a:pt x="0" y="0"/>
                </a:lnTo>
                <a:lnTo>
                  <a:pt x="531876" y="0"/>
                </a:lnTo>
                <a:lnTo>
                  <a:pt x="531876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1364234" y="1152161"/>
            <a:ext cx="2386543" cy="278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Gabriola"/>
                <a:cs typeface="Gabriola"/>
              </a:rPr>
              <a:t>- analógico, 1G (1a. geração)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25780" y="1543693"/>
            <a:ext cx="889936" cy="2895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60" spc="10" dirty="0">
                <a:latin typeface="Wingdings"/>
                <a:cs typeface="Wingdings"/>
              </a:rPr>
              <a:t></a:t>
            </a:r>
            <a:r>
              <a:rPr sz="2110" spc="10" dirty="0">
                <a:solidFill>
                  <a:srgbClr val="0000FF"/>
                </a:solidFill>
                <a:latin typeface="Gabriola"/>
                <a:cs typeface="Gabriola"/>
              </a:rPr>
              <a:t>TDMA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3336" y="1764411"/>
            <a:ext cx="583692" cy="9144"/>
          </a:xfrm>
          <a:custGeom>
            <a:avLst/>
            <a:gdLst/>
            <a:ahLst/>
            <a:cxnLst/>
            <a:rect l="l" t="t" r="r" b="b"/>
            <a:pathLst>
              <a:path w="583692" h="9144">
                <a:moveTo>
                  <a:pt x="0" y="9144"/>
                </a:moveTo>
                <a:lnTo>
                  <a:pt x="0" y="0"/>
                </a:lnTo>
                <a:lnTo>
                  <a:pt x="583692" y="0"/>
                </a:lnTo>
                <a:lnTo>
                  <a:pt x="583692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417574" y="1554288"/>
            <a:ext cx="2177948" cy="2789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Gabriola"/>
                <a:cs typeface="Gabriola"/>
              </a:rPr>
              <a:t>- digital, 2G (2a. geração)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25780" y="1946284"/>
            <a:ext cx="911000" cy="289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60" spc="10" dirty="0">
                <a:latin typeface="Wingdings"/>
                <a:cs typeface="Wingdings"/>
              </a:rPr>
              <a:t></a:t>
            </a:r>
            <a:r>
              <a:rPr sz="2110" spc="10" dirty="0">
                <a:solidFill>
                  <a:srgbClr val="0000FF"/>
                </a:solidFill>
                <a:latin typeface="Gabriola"/>
                <a:cs typeface="Gabriola"/>
              </a:rPr>
              <a:t>CDMA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3336" y="2166747"/>
            <a:ext cx="605028" cy="9144"/>
          </a:xfrm>
          <a:custGeom>
            <a:avLst/>
            <a:gdLst/>
            <a:ahLst/>
            <a:cxnLst/>
            <a:rect l="l" t="t" r="r" b="b"/>
            <a:pathLst>
              <a:path w="605028" h="9144">
                <a:moveTo>
                  <a:pt x="0" y="9144"/>
                </a:moveTo>
                <a:lnTo>
                  <a:pt x="0" y="0"/>
                </a:lnTo>
                <a:lnTo>
                  <a:pt x="605028" y="0"/>
                </a:lnTo>
                <a:lnTo>
                  <a:pt x="605028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1437386" y="1957086"/>
            <a:ext cx="1046188" cy="278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Gabriola"/>
                <a:cs typeface="Gabriola"/>
              </a:rPr>
              <a:t>- digital, 2G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525780" y="2348619"/>
            <a:ext cx="723863" cy="289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60" spc="10" dirty="0">
                <a:latin typeface="Wingdings"/>
                <a:cs typeface="Wingdings"/>
              </a:rPr>
              <a:t></a:t>
            </a:r>
            <a:r>
              <a:rPr sz="2110" spc="10" dirty="0">
                <a:solidFill>
                  <a:srgbClr val="0000FF"/>
                </a:solidFill>
                <a:latin typeface="Gabriola"/>
                <a:cs typeface="Gabriola"/>
              </a:rPr>
              <a:t>GSM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3336" y="2569083"/>
            <a:ext cx="417576" cy="9144"/>
          </a:xfrm>
          <a:custGeom>
            <a:avLst/>
            <a:gdLst/>
            <a:ahLst/>
            <a:cxnLst/>
            <a:rect l="l" t="t" r="r" b="b"/>
            <a:pathLst>
              <a:path w="417576" h="9144">
                <a:moveTo>
                  <a:pt x="0" y="9144"/>
                </a:moveTo>
                <a:lnTo>
                  <a:pt x="0" y="0"/>
                </a:lnTo>
                <a:lnTo>
                  <a:pt x="417576" y="0"/>
                </a:lnTo>
                <a:lnTo>
                  <a:pt x="417576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text 1"/>
          <p:cNvSpPr txBox="1"/>
          <p:nvPr/>
        </p:nvSpPr>
        <p:spPr>
          <a:xfrm>
            <a:off x="1249984" y="2359422"/>
            <a:ext cx="1046137" cy="278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Gabriola"/>
                <a:cs typeface="Gabriola"/>
              </a:rPr>
              <a:t>- digital, 2G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25780" y="2750682"/>
            <a:ext cx="792497" cy="2897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60" spc="10" dirty="0">
                <a:latin typeface="Wingdings"/>
                <a:cs typeface="Wingdings"/>
              </a:rPr>
              <a:t></a:t>
            </a:r>
            <a:r>
              <a:rPr sz="2110" spc="10" dirty="0">
                <a:solidFill>
                  <a:srgbClr val="0000FF"/>
                </a:solidFill>
                <a:latin typeface="Gabriola"/>
                <a:cs typeface="Gabriola"/>
              </a:rPr>
              <a:t>GPRS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3336" y="2971419"/>
            <a:ext cx="484632" cy="9144"/>
          </a:xfrm>
          <a:custGeom>
            <a:avLst/>
            <a:gdLst/>
            <a:ahLst/>
            <a:cxnLst/>
            <a:rect l="l" t="t" r="r" b="b"/>
            <a:pathLst>
              <a:path w="484632" h="9144">
                <a:moveTo>
                  <a:pt x="0" y="9144"/>
                </a:moveTo>
                <a:lnTo>
                  <a:pt x="0" y="0"/>
                </a:lnTo>
                <a:lnTo>
                  <a:pt x="484632" y="0"/>
                </a:lnTo>
                <a:lnTo>
                  <a:pt x="484632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text 1"/>
          <p:cNvSpPr txBox="1"/>
          <p:nvPr/>
        </p:nvSpPr>
        <p:spPr>
          <a:xfrm>
            <a:off x="1318514" y="2761550"/>
            <a:ext cx="1186799" cy="2789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Gabriola"/>
                <a:cs typeface="Gabriola"/>
              </a:rPr>
              <a:t>- digital, 2,5G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25780" y="3153673"/>
            <a:ext cx="832631" cy="289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60" spc="10" dirty="0">
                <a:latin typeface="Wingdings"/>
                <a:cs typeface="Wingdings"/>
              </a:rPr>
              <a:t></a:t>
            </a:r>
            <a:r>
              <a:rPr sz="2110" spc="10" dirty="0">
                <a:solidFill>
                  <a:srgbClr val="0000FF"/>
                </a:solidFill>
                <a:latin typeface="Gabriola"/>
                <a:cs typeface="Gabriola"/>
              </a:rPr>
              <a:t>EDGE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3336" y="3373755"/>
            <a:ext cx="525780" cy="9144"/>
          </a:xfrm>
          <a:custGeom>
            <a:avLst/>
            <a:gdLst/>
            <a:ahLst/>
            <a:cxnLst/>
            <a:rect l="l" t="t" r="r" b="b"/>
            <a:pathLst>
              <a:path w="525780" h="9144">
                <a:moveTo>
                  <a:pt x="0" y="9144"/>
                </a:moveTo>
                <a:lnTo>
                  <a:pt x="0" y="0"/>
                </a:lnTo>
                <a:lnTo>
                  <a:pt x="525780" y="0"/>
                </a:lnTo>
                <a:lnTo>
                  <a:pt x="525780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text 1"/>
          <p:cNvSpPr txBox="1"/>
          <p:nvPr/>
        </p:nvSpPr>
        <p:spPr>
          <a:xfrm>
            <a:off x="1359662" y="3164475"/>
            <a:ext cx="7172333" cy="278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Gabriola"/>
                <a:cs typeface="Gabriola"/>
              </a:rPr>
              <a:t>- digital, 2,75G (há controvérsias sobre esta tecnologia ser 2 ou 3G em alguns países)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525780" y="3556008"/>
            <a:ext cx="856337" cy="289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60" spc="10" dirty="0">
                <a:latin typeface="Wingdings"/>
                <a:cs typeface="Wingdings"/>
              </a:rPr>
              <a:t></a:t>
            </a:r>
            <a:r>
              <a:rPr sz="2110" spc="10" dirty="0">
                <a:solidFill>
                  <a:srgbClr val="0000FF"/>
                </a:solidFill>
                <a:latin typeface="Gabriola"/>
                <a:cs typeface="Gabriola"/>
              </a:rPr>
              <a:t>UMTS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3336" y="3776091"/>
            <a:ext cx="548640" cy="9144"/>
          </a:xfrm>
          <a:custGeom>
            <a:avLst/>
            <a:gdLst/>
            <a:ahLst/>
            <a:cxnLst/>
            <a:rect l="l" t="t" r="r" b="b"/>
            <a:pathLst>
              <a:path w="548640" h="9144">
                <a:moveTo>
                  <a:pt x="0" y="9144"/>
                </a:moveTo>
                <a:lnTo>
                  <a:pt x="0" y="0"/>
                </a:lnTo>
                <a:lnTo>
                  <a:pt x="548640" y="0"/>
                </a:lnTo>
                <a:lnTo>
                  <a:pt x="548640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text 1"/>
          <p:cNvSpPr txBox="1"/>
          <p:nvPr/>
        </p:nvSpPr>
        <p:spPr>
          <a:xfrm>
            <a:off x="1382522" y="3566811"/>
            <a:ext cx="2177652" cy="278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Gabriola"/>
                <a:cs typeface="Gabriola"/>
              </a:rPr>
              <a:t>- digital, 3G (3a. geração)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525780" y="3958624"/>
            <a:ext cx="962873" cy="289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50" spc="10" dirty="0">
                <a:latin typeface="Wingdings"/>
                <a:cs typeface="Wingdings"/>
              </a:rPr>
              <a:t></a:t>
            </a:r>
            <a:r>
              <a:rPr sz="2200" spc="10" dirty="0">
                <a:solidFill>
                  <a:srgbClr val="0000FF"/>
                </a:solidFill>
                <a:latin typeface="Gabriola"/>
                <a:cs typeface="Gabriola"/>
              </a:rPr>
              <a:t>HSDPA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3336" y="4178389"/>
            <a:ext cx="656844" cy="9144"/>
          </a:xfrm>
          <a:custGeom>
            <a:avLst/>
            <a:gdLst/>
            <a:ahLst/>
            <a:cxnLst/>
            <a:rect l="l" t="t" r="r" b="b"/>
            <a:pathLst>
              <a:path w="656844" h="9144">
                <a:moveTo>
                  <a:pt x="0" y="9144"/>
                </a:moveTo>
                <a:lnTo>
                  <a:pt x="0" y="0"/>
                </a:lnTo>
                <a:lnTo>
                  <a:pt x="656844" y="0"/>
                </a:lnTo>
                <a:lnTo>
                  <a:pt x="656844" y="9144"/>
                </a:lnTo>
                <a:lnTo>
                  <a:pt x="0" y="91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text 1"/>
          <p:cNvSpPr txBox="1"/>
          <p:nvPr/>
        </p:nvSpPr>
        <p:spPr>
          <a:xfrm>
            <a:off x="1440434" y="3969427"/>
            <a:ext cx="1048270" cy="2786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latin typeface="Gabriola"/>
                <a:cs typeface="Gabriola"/>
              </a:rPr>
              <a:t>- digital, 3G</a:t>
            </a:r>
            <a:endParaRPr sz="2200">
              <a:latin typeface="Gabriola"/>
              <a:cs typeface="Gabriol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8" y="345948"/>
            <a:ext cx="1005839" cy="969264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1090269" y="287492"/>
            <a:ext cx="7097118" cy="9650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0" spc="10" dirty="0">
                <a:latin typeface="Cambria Math"/>
                <a:cs typeface="Cambria Math"/>
              </a:rPr>
              <a:t>1</a:t>
            </a:r>
            <a:r>
              <a:rPr sz="6000" spc="10" dirty="0">
                <a:latin typeface="Gabriola"/>
                <a:cs typeface="Gabriola"/>
              </a:rPr>
              <a:t>G vs </a:t>
            </a:r>
            <a:r>
              <a:rPr sz="6000" spc="10" dirty="0">
                <a:latin typeface="Cambria Math"/>
                <a:cs typeface="Cambria Math"/>
              </a:rPr>
              <a:t>2</a:t>
            </a:r>
            <a:r>
              <a:rPr sz="6000" spc="10" dirty="0">
                <a:latin typeface="Gabriola"/>
                <a:cs typeface="Gabriola"/>
              </a:rPr>
              <a:t>G vs </a:t>
            </a:r>
            <a:r>
              <a:rPr sz="6000" spc="10" dirty="0">
                <a:latin typeface="Cambria Math"/>
                <a:cs typeface="Cambria Math"/>
              </a:rPr>
              <a:t>3</a:t>
            </a:r>
            <a:r>
              <a:rPr sz="6000" spc="10" dirty="0">
                <a:latin typeface="Gabriola"/>
                <a:cs typeface="Gabriola"/>
              </a:rPr>
              <a:t>G vs </a:t>
            </a:r>
            <a:r>
              <a:rPr sz="6000" spc="10" dirty="0">
                <a:latin typeface="Cambria Math"/>
                <a:cs typeface="Cambria Math"/>
              </a:rPr>
              <a:t>4</a:t>
            </a:r>
            <a:r>
              <a:rPr sz="6000" spc="10" dirty="0">
                <a:latin typeface="Gabriola"/>
                <a:cs typeface="Gabriola"/>
              </a:rPr>
              <a:t>G vs </a:t>
            </a:r>
            <a:r>
              <a:rPr sz="6000" spc="10" dirty="0">
                <a:latin typeface="Cambria Math"/>
                <a:cs typeface="Cambria Math"/>
              </a:rPr>
              <a:t>5</a:t>
            </a:r>
            <a:r>
              <a:rPr sz="6000" spc="10" dirty="0">
                <a:latin typeface="Gabriola"/>
                <a:cs typeface="Gabriola"/>
              </a:rPr>
              <a:t>G</a:t>
            </a:r>
            <a:endParaRPr sz="6000">
              <a:latin typeface="Gabriola"/>
              <a:cs typeface="Gabriola"/>
            </a:endParaRPr>
          </a:p>
        </p:txBody>
      </p:sp>
      <p:pic>
        <p:nvPicPr>
          <p:cNvPr id="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" y="15240"/>
            <a:ext cx="1501140" cy="1670304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84" y="15240"/>
            <a:ext cx="1452372" cy="1670304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08" y="345948"/>
            <a:ext cx="1005840" cy="969264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88" y="15240"/>
            <a:ext cx="1501140" cy="1670304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24" y="15240"/>
            <a:ext cx="1452372" cy="1670304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24" y="344424"/>
            <a:ext cx="1011936" cy="979932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52" y="15240"/>
            <a:ext cx="1499616" cy="1670304"/>
          </a:xfrm>
          <a:prstGeom prst="rect">
            <a:avLst/>
          </a:prstGeom>
        </p:spPr>
      </p:pic>
      <p:pic>
        <p:nvPicPr>
          <p:cNvPr id="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64" y="15240"/>
            <a:ext cx="1452372" cy="1670304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36" y="350520"/>
            <a:ext cx="1002792" cy="963168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92" y="15240"/>
            <a:ext cx="1501139" cy="1670304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28" y="15240"/>
            <a:ext cx="1452372" cy="1670304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321564"/>
            <a:ext cx="1030224" cy="1011936"/>
          </a:xfrm>
          <a:prstGeom prst="rect">
            <a:avLst/>
          </a:prstGeom>
        </p:spPr>
      </p:pic>
      <p:pic>
        <p:nvPicPr>
          <p:cNvPr id="98" name="Imag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31" y="15240"/>
            <a:ext cx="1367028" cy="1670304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2"/>
          <a:stretch/>
        </p:blipFill>
        <p:spPr>
          <a:xfrm>
            <a:off x="1502296" y="1419725"/>
            <a:ext cx="5782791" cy="3285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 txBox="1"/>
          <p:nvPr/>
        </p:nvSpPr>
        <p:spPr>
          <a:xfrm>
            <a:off x="2748661" y="326991"/>
            <a:ext cx="3735649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O que vamos aprender?</a:t>
            </a:r>
            <a:endParaRPr sz="4000" dirty="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973337" y="2255976"/>
            <a:ext cx="5197325" cy="3157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Wingdings"/>
                <a:cs typeface="Wingdings"/>
              </a:rPr>
              <a:t></a:t>
            </a:r>
            <a:r>
              <a:rPr sz="2400" spc="10" dirty="0">
                <a:latin typeface="Gabriola"/>
                <a:cs typeface="Gabriola"/>
              </a:rPr>
              <a:t>Sistema Telefônico Fixo e Sistema Telefônico Celular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6" name="object 1"/>
          <p:cNvSpPr/>
          <p:nvPr/>
        </p:nvSpPr>
        <p:spPr>
          <a:xfrm>
            <a:off x="7507224" y="877082"/>
            <a:ext cx="595833" cy="48748"/>
          </a:xfrm>
          <a:custGeom>
            <a:avLst/>
            <a:gdLst/>
            <a:ahLst/>
            <a:cxnLst/>
            <a:rect l="l" t="t" r="r" b="b"/>
            <a:pathLst>
              <a:path w="595833" h="48748">
                <a:moveTo>
                  <a:pt x="0" y="48748"/>
                </a:moveTo>
                <a:lnTo>
                  <a:pt x="0" y="0"/>
                </a:lnTo>
                <a:lnTo>
                  <a:pt x="595833" y="0"/>
                </a:lnTo>
                <a:lnTo>
                  <a:pt x="595833" y="48748"/>
                </a:lnTo>
                <a:lnTo>
                  <a:pt x="0" y="48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7494269" y="864128"/>
            <a:ext cx="621742" cy="74655"/>
          </a:xfrm>
          <a:custGeom>
            <a:avLst/>
            <a:gdLst/>
            <a:ahLst/>
            <a:cxnLst/>
            <a:rect l="l" t="t" r="r" b="b"/>
            <a:pathLst>
              <a:path w="621742" h="74655">
                <a:moveTo>
                  <a:pt x="12955" y="61702"/>
                </a:moveTo>
                <a:lnTo>
                  <a:pt x="12955" y="12954"/>
                </a:lnTo>
                <a:lnTo>
                  <a:pt x="608788" y="12954"/>
                </a:lnTo>
                <a:lnTo>
                  <a:pt x="608788" y="61702"/>
                </a:lnTo>
                <a:lnTo>
                  <a:pt x="12955" y="6170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56" y="2697480"/>
            <a:ext cx="3022092" cy="2267712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2895600" cy="3564636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77489" y="191490"/>
            <a:ext cx="2679991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1</a:t>
            </a:r>
            <a:r>
              <a:rPr sz="4000" spc="10" dirty="0">
                <a:latin typeface="Gabriola"/>
                <a:cs typeface="Gabriola"/>
              </a:rPr>
              <a:t>G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61262"/>
            <a:ext cx="4671942" cy="3682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50" spc="10" dirty="0">
                <a:latin typeface="Wingdings"/>
                <a:cs typeface="Wingdings"/>
              </a:rPr>
              <a:t></a:t>
            </a:r>
            <a:r>
              <a:rPr sz="2800" spc="10" dirty="0">
                <a:latin typeface="Gabriola"/>
                <a:cs typeface="Gabriola"/>
              </a:rPr>
              <a:t>AMPS - Advanced Mobile Phone System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68680" y="1631902"/>
            <a:ext cx="3167097" cy="2545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#  Sistema Avançado de Telefonia Móvel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68680" y="1998125"/>
            <a:ext cx="5305012" cy="6200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#  Sistema analógico</a:t>
            </a:r>
            <a:endParaRPr sz="2000">
              <a:latin typeface="Gabriola"/>
              <a:cs typeface="Gabriola"/>
            </a:endParaRPr>
          </a:p>
          <a:p>
            <a:pPr marL="0">
              <a:lnSpc>
                <a:spcPct val="100000"/>
              </a:lnSpc>
            </a:pPr>
            <a:r>
              <a:rPr sz="1970" spc="10" dirty="0">
                <a:latin typeface="Gabriola"/>
                <a:cs typeface="Gabriola"/>
              </a:rPr>
              <a:t>#  </a:t>
            </a:r>
            <a:r>
              <a:rPr sz="1970" spc="10" dirty="0">
                <a:latin typeface="Cambria Math"/>
                <a:cs typeface="Cambria Math"/>
              </a:rPr>
              <a:t>1983 </a:t>
            </a:r>
            <a:r>
              <a:rPr sz="1970" spc="10" dirty="0">
                <a:latin typeface="Gabriola"/>
                <a:cs typeface="Gabriola"/>
              </a:rPr>
              <a:t>- operava em </a:t>
            </a:r>
            <a:r>
              <a:rPr sz="1970" spc="10" dirty="0">
                <a:latin typeface="Cambria Math"/>
                <a:cs typeface="Cambria Math"/>
              </a:rPr>
              <a:t>850</a:t>
            </a:r>
            <a:r>
              <a:rPr sz="1970" spc="10" dirty="0">
                <a:latin typeface="Gabriola"/>
                <a:cs typeface="Gabriola"/>
              </a:rPr>
              <a:t>Mhz somente para transmissão de voz</a:t>
            </a:r>
            <a:endParaRPr sz="1900">
              <a:latin typeface="Gabriola"/>
              <a:cs typeface="Gabriol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86A35A2-CA4A-4487-BB13-4BC7D6FD4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9" t="26285" r="15001" b="12945"/>
          <a:stretch/>
        </p:blipFill>
        <p:spPr>
          <a:xfrm>
            <a:off x="-33453" y="209550"/>
            <a:ext cx="9210904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77489" y="191490"/>
            <a:ext cx="2679991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2</a:t>
            </a:r>
            <a:r>
              <a:rPr sz="4000" spc="10" dirty="0">
                <a:latin typeface="Gabriola"/>
                <a:cs typeface="Gabriola"/>
              </a:rPr>
              <a:t>G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38750"/>
            <a:ext cx="4097261" cy="2759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00" spc="10" dirty="0">
                <a:latin typeface="Wingdings"/>
                <a:cs typeface="Wingdings"/>
              </a:rPr>
              <a:t></a:t>
            </a:r>
            <a:r>
              <a:rPr sz="2100" spc="10" dirty="0">
                <a:latin typeface="Gabriola"/>
                <a:cs typeface="Gabriola"/>
              </a:rPr>
              <a:t>GSM (Global System Mobile Communications)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780" y="1522798"/>
            <a:ext cx="3590797" cy="27597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40" spc="10" dirty="0">
                <a:latin typeface="Wingdings"/>
                <a:cs typeface="Wingdings"/>
              </a:rPr>
              <a:t></a:t>
            </a:r>
            <a:r>
              <a:rPr sz="2040" spc="10" dirty="0">
                <a:latin typeface="Gabriola"/>
                <a:cs typeface="Gabriola"/>
              </a:rPr>
              <a:t>Sistema Global de Comunicações Móveis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25780" y="1907100"/>
            <a:ext cx="4856772" cy="5960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latin typeface="Wingdings"/>
                <a:cs typeface="Wingdings"/>
              </a:rPr>
              <a:t></a:t>
            </a:r>
            <a:r>
              <a:rPr sz="2070" spc="10" dirty="0">
                <a:latin typeface="Gabriola"/>
                <a:cs typeface="Gabriola"/>
              </a:rPr>
              <a:t>Funcionava bem parecido com o TDMA e inclusive a</a:t>
            </a:r>
            <a:endParaRPr sz="20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100" spc="10" dirty="0">
                <a:latin typeface="Gabriola"/>
                <a:cs typeface="Gabriola"/>
              </a:rPr>
              <a:t>frequência: </a:t>
            </a:r>
            <a:r>
              <a:rPr sz="2100" spc="10" dirty="0">
                <a:latin typeface="Cambria Math"/>
                <a:cs typeface="Cambria Math"/>
              </a:rPr>
              <a:t>900 </a:t>
            </a:r>
            <a:r>
              <a:rPr sz="2100" spc="10" dirty="0">
                <a:latin typeface="Gabriola"/>
                <a:cs typeface="Gabriola"/>
              </a:rPr>
              <a:t>e </a:t>
            </a:r>
            <a:r>
              <a:rPr sz="2100" spc="10" dirty="0">
                <a:latin typeface="Cambria Math"/>
                <a:cs typeface="Cambria Math"/>
              </a:rPr>
              <a:t>1800 </a:t>
            </a:r>
            <a:r>
              <a:rPr sz="2100" spc="10" dirty="0">
                <a:latin typeface="Gabriola"/>
                <a:cs typeface="Gabriola"/>
              </a:rPr>
              <a:t>mega-hertz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5780" y="2611188"/>
            <a:ext cx="4856467" cy="5963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40" spc="10" dirty="0">
                <a:latin typeface="Wingdings"/>
                <a:cs typeface="Wingdings"/>
              </a:rPr>
              <a:t></a:t>
            </a:r>
            <a:r>
              <a:rPr sz="2040" spc="10" dirty="0">
                <a:latin typeface="Gabriola"/>
                <a:cs typeface="Gabriola"/>
              </a:rPr>
              <a:t>O que mudou foi o </a:t>
            </a:r>
            <a:r>
              <a:rPr sz="2040" spc="10" dirty="0">
                <a:solidFill>
                  <a:srgbClr val="FF0000"/>
                </a:solidFill>
                <a:latin typeface="Gabriola"/>
                <a:cs typeface="Gabriola"/>
              </a:rPr>
              <a:t>uso da criptografia</a:t>
            </a:r>
            <a:r>
              <a:rPr sz="2040" spc="10" dirty="0">
                <a:latin typeface="Gabriola"/>
                <a:cs typeface="Gabriola"/>
              </a:rPr>
              <a:t>, para tornar as</a:t>
            </a:r>
            <a:endParaRPr sz="20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100" spc="10" dirty="0">
                <a:latin typeface="Gabriola"/>
                <a:cs typeface="Gabriola"/>
              </a:rPr>
              <a:t>ligações mais seguras, mais do que isso esta tecnologia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83336" y="3261195"/>
            <a:ext cx="4600295" cy="266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latin typeface="Gabriola"/>
                <a:cs typeface="Gabriola"/>
              </a:rPr>
              <a:t>GSM introduziu os </a:t>
            </a:r>
            <a:r>
              <a:rPr sz="2100" spc="10" dirty="0">
                <a:solidFill>
                  <a:srgbClr val="FF0000"/>
                </a:solidFill>
                <a:latin typeface="Gabriola"/>
                <a:cs typeface="Gabriola"/>
              </a:rPr>
              <a:t>cartões SIM</a:t>
            </a:r>
            <a:r>
              <a:rPr sz="2100" spc="10" dirty="0">
                <a:latin typeface="Gabriola"/>
                <a:cs typeface="Gabriola"/>
              </a:rPr>
              <a:t>, os chips onde guardam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83336" y="3581235"/>
            <a:ext cx="221094" cy="266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latin typeface="Gabriola"/>
                <a:cs typeface="Gabriola"/>
              </a:rPr>
              <a:t>as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777238" y="3581235"/>
            <a:ext cx="1043064" cy="266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latin typeface="Gabriola"/>
                <a:cs typeface="Gabriola"/>
              </a:rPr>
              <a:t>informações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3595751" y="3581235"/>
            <a:ext cx="254050" cy="266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latin typeface="Gabriola"/>
                <a:cs typeface="Gabriola"/>
              </a:rPr>
              <a:t>do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624451" y="3581235"/>
            <a:ext cx="757428" cy="26643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00" spc="10" dirty="0">
                <a:latin typeface="Gabriola"/>
                <a:cs typeface="Gabriola"/>
              </a:rPr>
              <a:t>telefones</a:t>
            </a:r>
            <a:endParaRPr sz="2100">
              <a:latin typeface="Gabriola"/>
              <a:cs typeface="Gabriola"/>
            </a:endParaRPr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12" y="922019"/>
            <a:ext cx="3066288" cy="35189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083941" y="191490"/>
            <a:ext cx="3067088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2,5</a:t>
            </a:r>
            <a:r>
              <a:rPr sz="4000" spc="10" dirty="0">
                <a:latin typeface="Gabriola"/>
                <a:cs typeface="Gabriola"/>
              </a:rPr>
              <a:t>G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076477"/>
            <a:ext cx="4125268" cy="3222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latin typeface="Wingdings"/>
                <a:cs typeface="Wingdings"/>
              </a:rPr>
              <a:t></a:t>
            </a:r>
            <a:r>
              <a:rPr sz="2000" spc="10" dirty="0">
                <a:latin typeface="Gabriola"/>
                <a:cs typeface="Gabriola"/>
              </a:rPr>
              <a:t>Antes  de  chegar  ao  </a:t>
            </a:r>
            <a:r>
              <a:rPr sz="2000" spc="10" dirty="0">
                <a:latin typeface="Cambria Math"/>
                <a:cs typeface="Cambria Math"/>
              </a:rPr>
              <a:t>3</a:t>
            </a:r>
            <a:r>
              <a:rPr sz="2000" spc="10" dirty="0">
                <a:latin typeface="Gabriola"/>
                <a:cs typeface="Gabriola"/>
              </a:rPr>
              <a:t>G,  passamos  uma  fase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83336" y="1449231"/>
            <a:ext cx="2277761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latin typeface="Gabriola"/>
                <a:cs typeface="Gabriola"/>
              </a:rPr>
              <a:t>intermediaria desta evolução</a:t>
            </a:r>
            <a:endParaRPr sz="19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25780" y="1806430"/>
            <a:ext cx="4124364" cy="11775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latin typeface="Wingdings"/>
                <a:cs typeface="Wingdings"/>
              </a:rPr>
              <a:t></a:t>
            </a:r>
            <a:r>
              <a:rPr sz="1910" spc="10" dirty="0">
                <a:latin typeface="Gabriola"/>
                <a:cs typeface="Gabriola"/>
              </a:rPr>
              <a:t>Antes a telefonia permite a comunicação de voz,</a:t>
            </a:r>
            <a:endParaRPr sz="19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mas como todos nos sabemos a telefonia móvel,</a:t>
            </a:r>
            <a:endParaRPr sz="20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possibilita a troca de mensagem e textos e acesso</a:t>
            </a:r>
            <a:endParaRPr sz="20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a internet.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5780" y="3087498"/>
            <a:ext cx="4126087" cy="5673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10" spc="10" dirty="0">
                <a:latin typeface="Wingdings"/>
                <a:cs typeface="Wingdings"/>
              </a:rPr>
              <a:t></a:t>
            </a:r>
            <a:r>
              <a:rPr sz="1910" spc="10" dirty="0">
                <a:latin typeface="Gabriola"/>
                <a:cs typeface="Gabriola"/>
              </a:rPr>
              <a:t>Estas possibilidades viraram realidades, a partir</a:t>
            </a:r>
            <a:endParaRPr sz="19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dos  padrões  </a:t>
            </a:r>
            <a:r>
              <a:rPr sz="2000" spc="10" dirty="0">
                <a:latin typeface="Cambria Math"/>
                <a:cs typeface="Cambria Math"/>
              </a:rPr>
              <a:t>2</a:t>
            </a:r>
            <a:r>
              <a:rPr sz="2000" spc="10" dirty="0">
                <a:latin typeface="Gabriola"/>
                <a:cs typeface="Gabriola"/>
              </a:rPr>
              <a:t>G,  porém  começaram  a  atrair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83336" y="3705360"/>
            <a:ext cx="707277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usuários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89786" y="3705360"/>
            <a:ext cx="232226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de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918970" y="3705360"/>
            <a:ext cx="768868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maneiras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786507" y="3705360"/>
            <a:ext cx="538029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ampla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3423539" y="3705360"/>
            <a:ext cx="370309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com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891407" y="3705360"/>
            <a:ext cx="135652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a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126103" y="3637407"/>
            <a:ext cx="308463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267835" y="3637407"/>
            <a:ext cx="219640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mbria Math"/>
                <a:cs typeface="Cambria Math"/>
              </a:rPr>
              <a:t>,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4319651" y="3637407"/>
            <a:ext cx="30846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Cambria Math"/>
                <a:cs typeface="Cambria Math"/>
              </a:rPr>
              <a:t>5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4478147" y="3705360"/>
            <a:ext cx="172047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G</a:t>
            </a:r>
            <a:endParaRPr sz="2000">
              <a:latin typeface="Gabriola"/>
              <a:cs typeface="Gabriola"/>
            </a:endParaRPr>
          </a:p>
        </p:txBody>
      </p:sp>
      <p:pic>
        <p:nvPicPr>
          <p:cNvPr id="1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228" y="1034796"/>
            <a:ext cx="3544824" cy="35051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126613" y="191490"/>
            <a:ext cx="2983267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2,5</a:t>
            </a:r>
            <a:r>
              <a:rPr sz="4000" spc="10" dirty="0">
                <a:latin typeface="Gabriola"/>
                <a:cs typeface="Gabriola"/>
              </a:rPr>
              <a:t>G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461148"/>
            <a:ext cx="4566298" cy="3808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70" spc="10" dirty="0">
                <a:latin typeface="Wingdings"/>
                <a:cs typeface="Wingdings"/>
              </a:rPr>
              <a:t></a:t>
            </a:r>
            <a:r>
              <a:rPr sz="2870" spc="10" dirty="0">
                <a:latin typeface="Gabriola"/>
                <a:cs typeface="Gabriola"/>
              </a:rPr>
              <a:t>GPRS (General Packet Radio Services)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780" y="1991226"/>
            <a:ext cx="5077927" cy="3811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70" spc="10" dirty="0">
                <a:latin typeface="Wingdings"/>
                <a:cs typeface="Wingdings"/>
              </a:rPr>
              <a:t></a:t>
            </a:r>
            <a:r>
              <a:rPr sz="2870" spc="10" dirty="0">
                <a:latin typeface="Gabriola"/>
                <a:cs typeface="Gabriola"/>
              </a:rPr>
              <a:t>Permite o transporte de dados por pacotes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25780" y="2522233"/>
            <a:ext cx="5426155" cy="82287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00" spc="10" dirty="0">
                <a:latin typeface="Wingdings"/>
                <a:cs typeface="Wingdings"/>
              </a:rPr>
              <a:t></a:t>
            </a:r>
            <a:r>
              <a:rPr sz="2900" spc="10" dirty="0">
                <a:latin typeface="Gabriola"/>
                <a:cs typeface="Gabriola"/>
              </a:rPr>
              <a:t>O foco aqui é a conexão com a internet e</a:t>
            </a:r>
            <a:endParaRPr sz="29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900" spc="10" dirty="0">
                <a:latin typeface="Gabriola"/>
                <a:cs typeface="Gabriola"/>
              </a:rPr>
              <a:t>transferência de dados</a:t>
            </a:r>
            <a:endParaRPr sz="29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5780" y="3494799"/>
            <a:ext cx="5397431" cy="3808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70" spc="10" dirty="0">
                <a:latin typeface="Wingdings"/>
                <a:cs typeface="Wingdings"/>
              </a:rPr>
              <a:t></a:t>
            </a:r>
            <a:r>
              <a:rPr sz="2870" spc="10" dirty="0">
                <a:latin typeface="Gabriola"/>
                <a:cs typeface="Gabriola"/>
              </a:rPr>
              <a:t>Graças a compatibilidade com o protocolo IP.</a:t>
            </a:r>
            <a:endParaRPr sz="2800">
              <a:latin typeface="Gabriola"/>
              <a:cs typeface="Gabriola"/>
            </a:endParaRPr>
          </a:p>
        </p:txBody>
      </p:sp>
      <p:pic>
        <p:nvPicPr>
          <p:cNvPr id="1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44" y="1330452"/>
            <a:ext cx="2543556" cy="25435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861437" y="191490"/>
            <a:ext cx="3512095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2.5/3</a:t>
            </a:r>
            <a:r>
              <a:rPr sz="4000" spc="10" dirty="0">
                <a:latin typeface="Gabriola"/>
                <a:cs typeface="Gabriola"/>
              </a:rPr>
              <a:t>G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36143"/>
            <a:ext cx="8138662" cy="5673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70" spc="10" dirty="0">
                <a:latin typeface="Wingdings"/>
                <a:cs typeface="Wingdings"/>
              </a:rPr>
              <a:t></a:t>
            </a:r>
            <a:r>
              <a:rPr sz="1970" spc="10" dirty="0">
                <a:latin typeface="Gabriola"/>
                <a:cs typeface="Gabriola"/>
              </a:rPr>
              <a:t>Outra evolução foi a EDGE (enhanced data rates for GSM) ou transferencia de dados melhorada</a:t>
            </a:r>
            <a:endParaRPr sz="19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para a evolução do GSM, as especificações são bem similares a do GPRS, mas a velocidade maxima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83336" y="1753822"/>
            <a:ext cx="479557" cy="5595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subiu</a:t>
            </a:r>
            <a:endParaRPr sz="2000">
              <a:latin typeface="Gabriola"/>
              <a:cs typeface="Gabriola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mas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02334" y="1753822"/>
            <a:ext cx="451641" cy="2545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para: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265224" y="1753822"/>
            <a:ext cx="1053567" cy="5595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726897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473</a:t>
            </a:r>
            <a:endParaRPr sz="2000">
              <a:latin typeface="Gabriola"/>
              <a:cs typeface="Gabriola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oficialmente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455418" y="1753822"/>
            <a:ext cx="487202" cy="2545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Kbps,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080639" y="1753822"/>
            <a:ext cx="239787" cy="2545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há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063875" y="1753822"/>
            <a:ext cx="983164" cy="5595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9624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quem</a:t>
            </a:r>
            <a:endParaRPr sz="2000">
              <a:latin typeface="Gabriola"/>
              <a:cs typeface="Gabriola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reconhecido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081907" y="1753822"/>
            <a:ext cx="783550" cy="2545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considere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002657" y="1753822"/>
            <a:ext cx="135815" cy="2545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a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278501" y="1753822"/>
            <a:ext cx="753736" cy="2545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categoria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625973" y="1753822"/>
            <a:ext cx="1068727" cy="5595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44067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EDGE</a:t>
            </a:r>
            <a:endParaRPr sz="2000">
              <a:latin typeface="Gabriola"/>
              <a:cs typeface="Gabriola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reconhecido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723634" y="1753822"/>
            <a:ext cx="568652" cy="5595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08204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como</a:t>
            </a:r>
            <a:endParaRPr sz="2000">
              <a:latin typeface="Gabriola"/>
              <a:cs typeface="Gabriola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como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299706" y="1753822"/>
            <a:ext cx="605729" cy="5595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9539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parte</a:t>
            </a:r>
            <a:endParaRPr sz="2000">
              <a:latin typeface="Gabriola"/>
              <a:cs typeface="Gabriola"/>
            </a:endParaRPr>
          </a:p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padrão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022081" y="1753822"/>
            <a:ext cx="244855" cy="2545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da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8406384" y="1753822"/>
            <a:ext cx="257392" cy="5595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70" spc="10" dirty="0">
                <a:latin typeface="Gabriola"/>
                <a:cs typeface="Gabriola"/>
              </a:rPr>
              <a:t>3G</a:t>
            </a:r>
            <a:endParaRPr sz="1600">
              <a:latin typeface="Gabriola"/>
              <a:cs typeface="Gabriola"/>
            </a:endParaRPr>
          </a:p>
          <a:p>
            <a:pPr marL="85344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G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2374646" y="2059085"/>
            <a:ext cx="335696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não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2826131" y="2059085"/>
            <a:ext cx="122927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é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4162678" y="2059085"/>
            <a:ext cx="460659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como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4740529" y="2059085"/>
            <a:ext cx="287339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tal,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5142865" y="2059085"/>
            <a:ext cx="367764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mas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8020557" y="2059085"/>
            <a:ext cx="354969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2,75</a:t>
            </a:r>
            <a:endParaRPr sz="2000">
              <a:latin typeface="Gabriola"/>
              <a:cs typeface="Gabriola"/>
            </a:endParaRPr>
          </a:p>
        </p:txBody>
      </p:sp>
      <p:pic>
        <p:nvPicPr>
          <p:cNvPr id="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20" y="2449068"/>
            <a:ext cx="2247899" cy="22479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" y="2430780"/>
            <a:ext cx="2301240" cy="230124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03" y="2449068"/>
            <a:ext cx="1840992" cy="228904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77489" y="191490"/>
            <a:ext cx="2679991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3</a:t>
            </a:r>
            <a:r>
              <a:rPr sz="4000" spc="10" dirty="0">
                <a:latin typeface="Gabriola"/>
                <a:cs typeface="Gabriola"/>
              </a:rPr>
              <a:t>G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61262"/>
            <a:ext cx="5036055" cy="7950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50" spc="10" dirty="0">
                <a:latin typeface="Wingdings"/>
                <a:cs typeface="Wingdings"/>
              </a:rPr>
              <a:t></a:t>
            </a:r>
            <a:r>
              <a:rPr sz="2800" spc="10" dirty="0">
                <a:latin typeface="Gabriola"/>
                <a:cs typeface="Gabriola"/>
              </a:rPr>
              <a:t>Por causa de sua velocidade melhorou os</a:t>
            </a:r>
            <a:endParaRPr sz="28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padrões de navegação na internet.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780" y="2100299"/>
            <a:ext cx="1492177" cy="3682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60" spc="10" dirty="0">
                <a:latin typeface="Wingdings"/>
                <a:cs typeface="Wingdings"/>
              </a:rPr>
              <a:t></a:t>
            </a:r>
            <a:r>
              <a:rPr sz="2710" spc="10" dirty="0">
                <a:latin typeface="Gabriola"/>
                <a:cs typeface="Gabriola"/>
              </a:rPr>
              <a:t>W-CDMA</a:t>
            </a:r>
            <a:endParaRPr sz="27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150618" y="2113830"/>
            <a:ext cx="463750" cy="3547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uns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746502" y="2113830"/>
            <a:ext cx="442799" cy="3547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dos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321431" y="2113830"/>
            <a:ext cx="930696" cy="3547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padrões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385183" y="2113830"/>
            <a:ext cx="1174999" cy="3547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escolhidos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83336" y="2540342"/>
            <a:ext cx="2095210" cy="3550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para tecnologia 3G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68680" y="2998250"/>
            <a:ext cx="4678620" cy="8638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latin typeface="Gabriola"/>
                <a:cs typeface="Gabriola"/>
              </a:rPr>
              <a:t>#  Padrão para radiofrequência nos mesmos conceitos de</a:t>
            </a:r>
            <a:endParaRPr sz="1900">
              <a:latin typeface="Gabriola"/>
              <a:cs typeface="Gabriola"/>
            </a:endParaRPr>
          </a:p>
          <a:p>
            <a:pPr marL="213664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comunicação do CDMA, porém a velocidade de conexão</a:t>
            </a:r>
            <a:endParaRPr sz="2000">
              <a:latin typeface="Gabriola"/>
              <a:cs typeface="Gabriola"/>
            </a:endParaRPr>
          </a:p>
          <a:p>
            <a:pPr marL="213664">
              <a:lnSpc>
                <a:spcPct val="100000"/>
              </a:lnSpc>
            </a:pPr>
            <a:r>
              <a:rPr sz="2000" spc="10" dirty="0">
                <a:latin typeface="Gabriola"/>
                <a:cs typeface="Gabriola"/>
              </a:rPr>
              <a:t>é bem superior chegando a </a:t>
            </a:r>
            <a:r>
              <a:rPr sz="2000" spc="10" dirty="0">
                <a:latin typeface="Cambria Math"/>
                <a:cs typeface="Cambria Math"/>
              </a:rPr>
              <a:t>2</a:t>
            </a:r>
            <a:r>
              <a:rPr sz="2000" spc="10" dirty="0">
                <a:latin typeface="Gabriola"/>
                <a:cs typeface="Gabriola"/>
              </a:rPr>
              <a:t>Mbps</a:t>
            </a:r>
            <a:endParaRPr sz="2000">
              <a:latin typeface="Gabriola"/>
              <a:cs typeface="Gabriola"/>
            </a:endParaRPr>
          </a:p>
        </p:txBody>
      </p:sp>
      <p:pic>
        <p:nvPicPr>
          <p:cNvPr id="1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340" y="949452"/>
            <a:ext cx="3022092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77489" y="191490"/>
            <a:ext cx="2679991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3</a:t>
            </a:r>
            <a:r>
              <a:rPr sz="4000" spc="10" dirty="0">
                <a:latin typeface="Gabriola"/>
                <a:cs typeface="Gabriola"/>
              </a:rPr>
              <a:t>G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318280"/>
            <a:ext cx="4424569" cy="407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Wingdings"/>
                <a:cs typeface="Wingdings"/>
              </a:rPr>
              <a:t></a:t>
            </a:r>
            <a:r>
              <a:rPr sz="3100" spc="10" dirty="0">
                <a:latin typeface="Gabriola"/>
                <a:cs typeface="Gabriola"/>
              </a:rPr>
              <a:t>HSPA (High Speed Packet Access)</a:t>
            </a:r>
            <a:endParaRPr sz="31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780" y="2121682"/>
            <a:ext cx="4107232" cy="407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Wingdings"/>
                <a:cs typeface="Wingdings"/>
              </a:rPr>
              <a:t></a:t>
            </a:r>
            <a:r>
              <a:rPr sz="3100" spc="10" dirty="0">
                <a:latin typeface="Gabriola"/>
                <a:cs typeface="Gabriola"/>
              </a:rPr>
              <a:t>Alcança teoricamente 7,2 Mbps</a:t>
            </a:r>
            <a:endParaRPr sz="31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25780" y="2925211"/>
            <a:ext cx="4693369" cy="4076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Wingdings"/>
                <a:cs typeface="Wingdings"/>
              </a:rPr>
              <a:t></a:t>
            </a:r>
            <a:r>
              <a:rPr sz="3100" spc="10" dirty="0">
                <a:latin typeface="Gabriola"/>
                <a:cs typeface="Gabriola"/>
              </a:rPr>
              <a:t>Evolução dos padrões GPRS e EDGE</a:t>
            </a:r>
            <a:endParaRPr sz="31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5780" y="3728059"/>
            <a:ext cx="3829793" cy="4080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Wingdings"/>
                <a:cs typeface="Wingdings"/>
              </a:rPr>
              <a:t></a:t>
            </a:r>
            <a:r>
              <a:rPr sz="3100" spc="10" dirty="0">
                <a:latin typeface="Gabriola"/>
                <a:cs typeface="Gabriola"/>
              </a:rPr>
              <a:t>Suporta muito mais usuários</a:t>
            </a:r>
            <a:endParaRPr sz="3100">
              <a:latin typeface="Gabriola"/>
              <a:cs typeface="Gabriola"/>
            </a:endParaRPr>
          </a:p>
        </p:txBody>
      </p:sp>
      <p:pic>
        <p:nvPicPr>
          <p:cNvPr id="12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748" y="1534668"/>
            <a:ext cx="3238500" cy="25953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77489" y="191490"/>
            <a:ext cx="2679991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4</a:t>
            </a:r>
            <a:r>
              <a:rPr sz="4000" spc="10" dirty="0">
                <a:latin typeface="Gabriola"/>
                <a:cs typeface="Gabriola"/>
              </a:rPr>
              <a:t>G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077468"/>
            <a:ext cx="50976" cy="3600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40" spc="10" dirty="0">
                <a:latin typeface="Gabriola"/>
                <a:cs typeface="Gabriola"/>
              </a:rPr>
              <a:t>.</a:t>
            </a:r>
            <a:endParaRPr sz="2300" dirty="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780" y="1586579"/>
            <a:ext cx="461976" cy="3157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90" spc="10" dirty="0">
                <a:latin typeface="Wingdings"/>
                <a:cs typeface="Wingdings"/>
              </a:rPr>
              <a:t></a:t>
            </a:r>
            <a:r>
              <a:rPr sz="2190" spc="10" dirty="0">
                <a:latin typeface="Gabriola"/>
                <a:cs typeface="Gabriola"/>
              </a:rPr>
              <a:t>A</a:t>
            </a:r>
            <a:endParaRPr sz="21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228648" y="1597553"/>
            <a:ext cx="1002269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tecnologia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2472182" y="1597553"/>
            <a:ext cx="821952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adotada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536315" y="1597553"/>
            <a:ext cx="290764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foi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066667" y="1597553"/>
            <a:ext cx="161705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o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470527" y="1597553"/>
            <a:ext cx="430198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LTE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83336" y="1963775"/>
            <a:ext cx="2179345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(Long Term Evolution)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25780" y="2391778"/>
            <a:ext cx="4376344" cy="6812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80" spc="10" dirty="0">
                <a:latin typeface="Wingdings"/>
                <a:cs typeface="Wingdings"/>
              </a:rPr>
              <a:t></a:t>
            </a:r>
            <a:r>
              <a:rPr sz="2280" spc="10" dirty="0">
                <a:latin typeface="Gabriola"/>
                <a:cs typeface="Gabriola"/>
              </a:rPr>
              <a:t>Chama  atenção  pela  velocidade  máxima</a:t>
            </a:r>
            <a:endParaRPr sz="22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podendo chegar: </a:t>
            </a:r>
            <a:r>
              <a:rPr sz="2400" spc="10" dirty="0">
                <a:latin typeface="Cambria Math"/>
                <a:cs typeface="Cambria Math"/>
              </a:rPr>
              <a:t>300 </a:t>
            </a:r>
            <a:r>
              <a:rPr sz="2400" spc="10" dirty="0">
                <a:latin typeface="Gabriola"/>
                <a:cs typeface="Gabriola"/>
              </a:rPr>
              <a:t>Mbps</a:t>
            </a:r>
            <a:endParaRPr sz="2400">
              <a:latin typeface="Gabriola"/>
              <a:cs typeface="Gabriola"/>
            </a:endParaRPr>
          </a:p>
        </p:txBody>
      </p:sp>
      <p:pic>
        <p:nvPicPr>
          <p:cNvPr id="1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20" y="1202436"/>
            <a:ext cx="347472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542921" y="191490"/>
            <a:ext cx="4149128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Mais que </a:t>
            </a:r>
            <a:r>
              <a:rPr sz="4000" spc="10" dirty="0">
                <a:latin typeface="Cambria Math"/>
                <a:cs typeface="Cambria Math"/>
              </a:rPr>
              <a:t>4</a:t>
            </a:r>
            <a:r>
              <a:rPr sz="4000" spc="10" dirty="0">
                <a:latin typeface="Gabriola"/>
                <a:cs typeface="Gabriola"/>
              </a:rPr>
              <a:t>G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61262"/>
            <a:ext cx="3806086" cy="7950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60" spc="10" dirty="0">
                <a:latin typeface="Wingdings"/>
                <a:cs typeface="Wingdings"/>
              </a:rPr>
              <a:t></a:t>
            </a:r>
            <a:r>
              <a:rPr sz="2710" spc="10" dirty="0">
                <a:latin typeface="Gabriola"/>
                <a:cs typeface="Gabriola"/>
              </a:rPr>
              <a:t>Já se fala em LTE advanced com</a:t>
            </a:r>
            <a:endParaRPr sz="27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taxas de até 1Gbps (gibabits por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83336" y="2028486"/>
            <a:ext cx="3547006" cy="3547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segundos), pode funcionar com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83336" y="2455206"/>
            <a:ext cx="3109575" cy="3547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várias faixas de frequências.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5780" y="2954120"/>
            <a:ext cx="3804871" cy="3682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50" spc="10" dirty="0">
                <a:latin typeface="Wingdings"/>
                <a:cs typeface="Wingdings"/>
              </a:rPr>
              <a:t></a:t>
            </a:r>
            <a:r>
              <a:rPr sz="2800" spc="10" dirty="0">
                <a:latin typeface="Gabriola"/>
                <a:cs typeface="Gabriola"/>
              </a:rPr>
              <a:t>No Brasil por exemplo quando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83336" y="3394371"/>
            <a:ext cx="757411" cy="3547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estiver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818385" y="3394371"/>
            <a:ext cx="1455167" cy="3547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funcionando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551555" y="3394371"/>
            <a:ext cx="779427" cy="3547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deverá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783336" y="3820857"/>
            <a:ext cx="3208738" cy="3550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Gabriola"/>
                <a:cs typeface="Gabriola"/>
              </a:rPr>
              <a:t>trabalhar com 2,5 giga-hertz.</a:t>
            </a:r>
            <a:endParaRPr sz="2800">
              <a:latin typeface="Gabriola"/>
              <a:cs typeface="Gabriola"/>
            </a:endParaRPr>
          </a:p>
        </p:txBody>
      </p:sp>
      <p:pic>
        <p:nvPicPr>
          <p:cNvPr id="1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24" y="1053083"/>
            <a:ext cx="3988308" cy="32903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2855341" y="326991"/>
            <a:ext cx="3525700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Rede de Telefonia Fixa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96" y="1068324"/>
            <a:ext cx="7226807" cy="34945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553589" y="92176"/>
            <a:ext cx="4127105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4</a:t>
            </a:r>
            <a:r>
              <a:rPr sz="4000" spc="10" dirty="0">
                <a:latin typeface="Gabriola"/>
                <a:cs typeface="Gabriola"/>
              </a:rPr>
              <a:t>G no Brasil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1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48" y="876300"/>
            <a:ext cx="6166104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553589" y="92176"/>
            <a:ext cx="4127105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4</a:t>
            </a:r>
            <a:r>
              <a:rPr sz="4000" spc="10" dirty="0">
                <a:latin typeface="Gabriola"/>
                <a:cs typeface="Gabriola"/>
              </a:rPr>
              <a:t>G no Brasil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1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876300"/>
            <a:ext cx="6126480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553589" y="92176"/>
            <a:ext cx="4127105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4</a:t>
            </a:r>
            <a:r>
              <a:rPr sz="4000" spc="10" dirty="0">
                <a:latin typeface="Gabriola"/>
                <a:cs typeface="Gabriola"/>
              </a:rPr>
              <a:t>G no Brasil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1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04" y="876300"/>
            <a:ext cx="6184392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553589" y="92176"/>
            <a:ext cx="4127105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4</a:t>
            </a:r>
            <a:r>
              <a:rPr sz="4000" spc="10" dirty="0">
                <a:latin typeface="Gabriola"/>
                <a:cs typeface="Gabriola"/>
              </a:rPr>
              <a:t>G no Brasil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1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76" y="876300"/>
            <a:ext cx="6175248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553589" y="92176"/>
            <a:ext cx="4127105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A Tecnologia </a:t>
            </a:r>
            <a:r>
              <a:rPr sz="4000" spc="10" dirty="0">
                <a:latin typeface="Cambria Math"/>
                <a:cs typeface="Cambria Math"/>
              </a:rPr>
              <a:t>4</a:t>
            </a:r>
            <a:r>
              <a:rPr sz="4000" spc="10" dirty="0">
                <a:latin typeface="Gabriola"/>
                <a:cs typeface="Gabriola"/>
              </a:rPr>
              <a:t>G no Brasil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1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0" y="876300"/>
            <a:ext cx="6156959" cy="38404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19" y="4632960"/>
            <a:ext cx="1135380" cy="469392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2443" y="191490"/>
            <a:ext cx="6205638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mbria Math"/>
                <a:cs typeface="Cambria Math"/>
              </a:rPr>
              <a:t>5</a:t>
            </a:r>
            <a:r>
              <a:rPr sz="4000" spc="10" dirty="0">
                <a:latin typeface="Gabriola"/>
                <a:cs typeface="Gabriola"/>
              </a:rPr>
              <a:t>G Tudo que precisamos saber até 2020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06019" y="4860404"/>
            <a:ext cx="365138" cy="817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latin typeface="Courier New"/>
                <a:cs typeface="Courier New"/>
              </a:rPr>
              <a:t>13:32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2929128" y="4849177"/>
            <a:ext cx="544324" cy="819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latin typeface="Courier New"/>
                <a:cs typeface="Courier New"/>
              </a:rPr>
              <a:t>Sistemas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473196" y="4849177"/>
            <a:ext cx="966266" cy="819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latin typeface="Courier New"/>
                <a:cs typeface="Courier New"/>
              </a:rPr>
              <a:t>Computacionais: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4437888" y="4849177"/>
            <a:ext cx="303655" cy="819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latin typeface="Courier New"/>
                <a:cs typeface="Courier New"/>
              </a:rPr>
              <a:t>Aula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4739494" y="4849177"/>
            <a:ext cx="183319" cy="819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latin typeface="Courier New"/>
                <a:cs typeface="Courier New"/>
              </a:rPr>
              <a:t>01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921250" y="4849177"/>
            <a:ext cx="122895" cy="819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latin typeface="Courier New"/>
                <a:cs typeface="Courier New"/>
              </a:rPr>
              <a:t>-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041646" y="4849177"/>
            <a:ext cx="787044" cy="8195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800" spc="10" dirty="0">
                <a:latin typeface="Courier New"/>
                <a:cs typeface="Courier New"/>
              </a:rPr>
              <a:t>Apresentação</a:t>
            </a:r>
            <a:endParaRPr sz="800">
              <a:latin typeface="Courier New"/>
              <a:cs typeface="Courier New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2443" y="191490"/>
            <a:ext cx="6205638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mbria Math"/>
                <a:cs typeface="Cambria Math"/>
              </a:rPr>
              <a:t>5</a:t>
            </a:r>
            <a:r>
              <a:rPr sz="4000" spc="10" dirty="0">
                <a:latin typeface="Gabriola"/>
                <a:cs typeface="Gabriola"/>
              </a:rPr>
              <a:t>G Tudo que precisamos saber até 2020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47941"/>
            <a:ext cx="3952062" cy="3154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40" spc="10" dirty="0">
                <a:latin typeface="Wingdings"/>
                <a:cs typeface="Wingdings"/>
              </a:rPr>
              <a:t></a:t>
            </a:r>
            <a:r>
              <a:rPr sz="2340" spc="10" dirty="0">
                <a:latin typeface="Gabriola"/>
                <a:cs typeface="Gabriola"/>
              </a:rPr>
              <a:t>Ainda é cedo, mas a data está definida.</a:t>
            </a:r>
            <a:endParaRPr sz="23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780" y="1586579"/>
            <a:ext cx="8147037" cy="3157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Wingdings"/>
                <a:cs typeface="Wingdings"/>
              </a:rPr>
              <a:t></a:t>
            </a:r>
            <a:r>
              <a:rPr sz="2400" spc="10" dirty="0">
                <a:latin typeface="Gabriola"/>
                <a:cs typeface="Gabriola"/>
              </a:rPr>
              <a:t>Recentemente, a União Internacional de Telecomunicações, um órgão da ONU,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783336" y="1963775"/>
            <a:ext cx="721461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definiu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26362" y="1963775"/>
            <a:ext cx="392887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que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2141474" y="1963775"/>
            <a:ext cx="162458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a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2427986" y="1963775"/>
            <a:ext cx="672084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quinta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223895" y="1963775"/>
            <a:ext cx="772972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geração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120007" y="1963775"/>
            <a:ext cx="293217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da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4534535" y="1963775"/>
            <a:ext cx="800709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internet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456809" y="1963775"/>
            <a:ext cx="602894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móvel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6182233" y="1963775"/>
            <a:ext cx="712316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precisa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7019290" y="1963775"/>
            <a:ext cx="310896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ter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453630" y="1963775"/>
            <a:ext cx="367893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um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944357" y="1963775"/>
            <a:ext cx="726338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padrão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783336" y="2248154"/>
            <a:ext cx="2578938" cy="3858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comercializável até </a:t>
            </a:r>
            <a:r>
              <a:rPr sz="2400" spc="10" dirty="0">
                <a:latin typeface="Cambria Math"/>
                <a:cs typeface="Cambria Math"/>
              </a:rPr>
              <a:t>2020</a:t>
            </a:r>
            <a:r>
              <a:rPr sz="2400" spc="10" dirty="0">
                <a:latin typeface="Gabriola"/>
                <a:cs typeface="Gabriola"/>
              </a:rPr>
              <a:t>.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525780" y="2757265"/>
            <a:ext cx="7848623" cy="109876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40" spc="10" dirty="0">
                <a:latin typeface="Wingdings"/>
                <a:cs typeface="Wingdings"/>
              </a:rPr>
              <a:t></a:t>
            </a:r>
            <a:r>
              <a:rPr sz="2340" spc="10" dirty="0">
                <a:latin typeface="Gabriola"/>
                <a:cs typeface="Gabriola"/>
              </a:rPr>
              <a:t>Nesses próximos cinco anos, a indústria deve investir quatro trilhões de dólares na</a:t>
            </a:r>
            <a:endParaRPr sz="2300" dirty="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tecnologia – </a:t>
            </a:r>
            <a:r>
              <a:rPr sz="2400" b="1" spc="10" dirty="0">
                <a:latin typeface="Gabriola"/>
                <a:cs typeface="Gabriola"/>
              </a:rPr>
              <a:t>Coreia do Sul, Estados Unidos, Europa e Japão </a:t>
            </a:r>
            <a:r>
              <a:rPr sz="2400" spc="10" dirty="0">
                <a:latin typeface="Gabriola"/>
                <a:cs typeface="Gabriola"/>
              </a:rPr>
              <a:t>estão à frente dessas</a:t>
            </a:r>
            <a:endParaRPr sz="2400" dirty="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pesquisas.</a:t>
            </a:r>
            <a:endParaRPr sz="2400" dirty="0">
              <a:latin typeface="Gabriola"/>
              <a:cs typeface="Gabriol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25780" y="3858158"/>
            <a:ext cx="8144916" cy="3858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Wingdings"/>
                <a:cs typeface="Wingdings"/>
              </a:rPr>
              <a:t></a:t>
            </a:r>
            <a:r>
              <a:rPr sz="2400" spc="10" dirty="0">
                <a:latin typeface="Gabriola"/>
                <a:cs typeface="Gabriola"/>
              </a:rPr>
              <a:t>Mesmo antes de ter um padrão definido, o </a:t>
            </a:r>
            <a:r>
              <a:rPr sz="2400" spc="10" dirty="0">
                <a:latin typeface="Cambria Math"/>
                <a:cs typeface="Cambria Math"/>
              </a:rPr>
              <a:t>5</a:t>
            </a:r>
            <a:r>
              <a:rPr sz="2400" spc="10" dirty="0">
                <a:latin typeface="Gabriola"/>
                <a:cs typeface="Gabriola"/>
              </a:rPr>
              <a:t>G já é bastante promissor e deve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783336" y="4305300"/>
            <a:ext cx="5955233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definitivamente transformar a Terra em um planeta conectado.</a:t>
            </a:r>
            <a:endParaRPr sz="2400">
              <a:latin typeface="Gabriola"/>
              <a:cs typeface="Gabriol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2443" y="191490"/>
            <a:ext cx="6205638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mbria Math"/>
                <a:cs typeface="Cambria Math"/>
              </a:rPr>
              <a:t>5</a:t>
            </a:r>
            <a:r>
              <a:rPr sz="4000" spc="10" dirty="0">
                <a:latin typeface="Gabriola"/>
                <a:cs typeface="Gabriola"/>
              </a:rPr>
              <a:t>G Tudo que precisamos saber até 2020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077468"/>
            <a:ext cx="5645480" cy="3858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Wingdings"/>
                <a:cs typeface="Wingdings"/>
              </a:rPr>
              <a:t></a:t>
            </a:r>
            <a:r>
              <a:rPr sz="2400" spc="10" dirty="0">
                <a:latin typeface="Gabriola"/>
                <a:cs typeface="Gabriola"/>
              </a:rPr>
              <a:t>O </a:t>
            </a:r>
            <a:r>
              <a:rPr sz="2400" spc="10" dirty="0">
                <a:latin typeface="Cambria Math"/>
                <a:cs typeface="Cambria Math"/>
              </a:rPr>
              <a:t>3</a:t>
            </a:r>
            <a:r>
              <a:rPr sz="2400" spc="10" dirty="0">
                <a:latin typeface="Gabriola"/>
                <a:cs typeface="Gabriola"/>
              </a:rPr>
              <a:t>G e o </a:t>
            </a:r>
            <a:r>
              <a:rPr sz="2400" spc="10" dirty="0">
                <a:latin typeface="Cambria Math"/>
                <a:cs typeface="Cambria Math"/>
              </a:rPr>
              <a:t>4</a:t>
            </a:r>
            <a:r>
              <a:rPr sz="2400" spc="10" dirty="0">
                <a:latin typeface="Gabriola"/>
                <a:cs typeface="Gabriola"/>
              </a:rPr>
              <a:t>G também são padrões de banda larga móvel;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780" y="1586579"/>
            <a:ext cx="8144817" cy="6816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Wingdings"/>
                <a:cs typeface="Wingdings"/>
              </a:rPr>
              <a:t></a:t>
            </a:r>
            <a:r>
              <a:rPr sz="2400" spc="10" dirty="0">
                <a:latin typeface="Gabriola"/>
                <a:cs typeface="Gabriola"/>
              </a:rPr>
              <a:t>A diferença é que até hoje o alvo dessas conexão eram basicamente nós, seres</a:t>
            </a:r>
            <a:endParaRPr sz="24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humanos.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25780" y="2391778"/>
            <a:ext cx="8147914" cy="11204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Wingdings"/>
                <a:cs typeface="Wingdings"/>
              </a:rPr>
              <a:t></a:t>
            </a:r>
            <a:r>
              <a:rPr sz="2400" spc="10" dirty="0">
                <a:latin typeface="Gabriola"/>
                <a:cs typeface="Gabriola"/>
              </a:rPr>
              <a:t>Agora este cenário começa a mudar; especialmente com a chegada de vez da</a:t>
            </a:r>
            <a:endParaRPr sz="24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“Internet das Coisas”.</a:t>
            </a:r>
            <a:endParaRPr sz="2400">
              <a:latin typeface="Gabriola"/>
              <a:cs typeface="Gabriola"/>
            </a:endParaRPr>
          </a:p>
          <a:p>
            <a:pPr marL="0">
              <a:lnSpc>
                <a:spcPct val="100000"/>
              </a:lnSpc>
            </a:pPr>
            <a:r>
              <a:rPr sz="1900" spc="10" dirty="0">
                <a:latin typeface="Wingdings"/>
                <a:cs typeface="Wingdings"/>
              </a:rPr>
              <a:t></a:t>
            </a:r>
            <a:r>
              <a:rPr sz="2400" spc="10" dirty="0">
                <a:latin typeface="Gabriola"/>
                <a:cs typeface="Gabriola"/>
              </a:rPr>
              <a:t>Com o </a:t>
            </a:r>
            <a:r>
              <a:rPr sz="2400" spc="10" dirty="0">
                <a:latin typeface="Cambria Math"/>
                <a:cs typeface="Cambria Math"/>
              </a:rPr>
              <a:t>5</a:t>
            </a:r>
            <a:r>
              <a:rPr sz="2400" spc="10" dirty="0">
                <a:latin typeface="Gabriola"/>
                <a:cs typeface="Gabriola"/>
              </a:rPr>
              <a:t>G, a ideia é criar uma rede capaz de oferecer cobertura confiável a bilhões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83336" y="3492119"/>
            <a:ext cx="7888580" cy="3858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de dispositivos: a previsão é que tenhamos </a:t>
            </a:r>
            <a:r>
              <a:rPr sz="2400" spc="10" dirty="0">
                <a:latin typeface="Cambria Math"/>
                <a:cs typeface="Cambria Math"/>
              </a:rPr>
              <a:t>665 </a:t>
            </a:r>
            <a:r>
              <a:rPr sz="2400" spc="10" dirty="0">
                <a:latin typeface="Gabriola"/>
                <a:cs typeface="Gabriola"/>
              </a:rPr>
              <a:t>bilhões de dispositivos conectados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83336" y="3939540"/>
            <a:ext cx="2400630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nos próximos cinco anos.</a:t>
            </a:r>
            <a:endParaRPr sz="2400">
              <a:latin typeface="Gabriola"/>
              <a:cs typeface="Gabriol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2443" y="191490"/>
            <a:ext cx="6205638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mbria Math"/>
                <a:cs typeface="Cambria Math"/>
              </a:rPr>
              <a:t>5</a:t>
            </a:r>
            <a:r>
              <a:rPr sz="4000" spc="10" dirty="0">
                <a:latin typeface="Gabriola"/>
                <a:cs typeface="Gabriola"/>
              </a:rPr>
              <a:t>G Tudo que precisamos saber até 2020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47941"/>
            <a:ext cx="551078" cy="3154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20" spc="10" dirty="0">
                <a:latin typeface="Wingdings"/>
                <a:cs typeface="Wingdings"/>
              </a:rPr>
              <a:t></a:t>
            </a:r>
            <a:r>
              <a:rPr sz="2220" spc="10" dirty="0">
                <a:latin typeface="Gabriola"/>
                <a:cs typeface="Gabriola"/>
              </a:rPr>
              <a:t>As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90548" y="1158849"/>
            <a:ext cx="993343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principais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2301494" y="1158849"/>
            <a:ext cx="1010412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diferenças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426587" y="1158849"/>
            <a:ext cx="292303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do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833495" y="1077468"/>
            <a:ext cx="36941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017899" y="1158849"/>
            <a:ext cx="206044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G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337939" y="1158849"/>
            <a:ext cx="337718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em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4790821" y="1158849"/>
            <a:ext cx="716585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relação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5622925" y="1158849"/>
            <a:ext cx="272491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ao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010021" y="1077468"/>
            <a:ext cx="36941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783336" y="1158849"/>
            <a:ext cx="5617134" cy="6703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411089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G</a:t>
            </a:r>
            <a:endParaRPr sz="2400">
              <a:latin typeface="Gabriola"/>
              <a:cs typeface="Gabriola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escalabilidade, disponibilidade, latência e, claro, velocidade.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6514846" y="1158849"/>
            <a:ext cx="528523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estão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7161022" y="1158849"/>
            <a:ext cx="1233221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relacionadas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510016" y="1158849"/>
            <a:ext cx="162459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à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25780" y="1882394"/>
            <a:ext cx="8142782" cy="3858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Wingdings"/>
                <a:cs typeface="Wingdings"/>
              </a:rPr>
              <a:t></a:t>
            </a:r>
            <a:r>
              <a:rPr sz="2400" spc="10" dirty="0">
                <a:latin typeface="Gabriola"/>
                <a:cs typeface="Gabriola"/>
              </a:rPr>
              <a:t>Testes mostram que o </a:t>
            </a:r>
            <a:r>
              <a:rPr sz="2400" spc="10" dirty="0">
                <a:latin typeface="Cambria Math"/>
                <a:cs typeface="Cambria Math"/>
              </a:rPr>
              <a:t>5</a:t>
            </a:r>
            <a:r>
              <a:rPr sz="2400" spc="10" dirty="0">
                <a:latin typeface="Gabriola"/>
                <a:cs typeface="Gabriola"/>
              </a:rPr>
              <a:t>G terá capacidade de transmitir dados a até </a:t>
            </a:r>
            <a:r>
              <a:rPr sz="2400" spc="10" dirty="0">
                <a:latin typeface="Cambria Math"/>
                <a:cs typeface="Cambria Math"/>
              </a:rPr>
              <a:t>20 </a:t>
            </a:r>
            <a:r>
              <a:rPr sz="2400" spc="10" dirty="0">
                <a:latin typeface="Gabriola"/>
                <a:cs typeface="Gabriola"/>
              </a:rPr>
              <a:t>gigabits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783336" y="2329535"/>
            <a:ext cx="1277061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por segundo;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525780" y="2757265"/>
            <a:ext cx="8146231" cy="6818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Wingdings"/>
                <a:cs typeface="Wingdings"/>
              </a:rPr>
              <a:t></a:t>
            </a:r>
            <a:r>
              <a:rPr sz="2400" spc="10" dirty="0">
                <a:latin typeface="Gabriola"/>
                <a:cs typeface="Gabriola"/>
              </a:rPr>
              <a:t>Velocidade suficiente para baixar um filme em altíssima definição em poucos</a:t>
            </a:r>
            <a:endParaRPr sz="24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segundos.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525780" y="3562591"/>
            <a:ext cx="8144917" cy="681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Wingdings"/>
                <a:cs typeface="Wingdings"/>
              </a:rPr>
              <a:t></a:t>
            </a:r>
            <a:r>
              <a:rPr sz="2400" spc="10" dirty="0">
                <a:latin typeface="Gabriola"/>
                <a:cs typeface="Gabriola"/>
              </a:rPr>
              <a:t>Para você ter uma ideia, hoje, a conexão de internet mais rápida oferecida aos</a:t>
            </a:r>
            <a:endParaRPr sz="24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consumidores brasileiros é de </a:t>
            </a:r>
            <a:r>
              <a:rPr sz="2400" spc="10" dirty="0">
                <a:latin typeface="Cambria Math"/>
                <a:cs typeface="Cambria Math"/>
              </a:rPr>
              <a:t>500 </a:t>
            </a:r>
            <a:r>
              <a:rPr sz="2400" spc="10" dirty="0">
                <a:latin typeface="Gabriola"/>
                <a:cs typeface="Gabriola"/>
              </a:rPr>
              <a:t>giga.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525780" y="4297070"/>
            <a:ext cx="7421321" cy="3858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spc="10" dirty="0">
                <a:latin typeface="Wingdings"/>
                <a:cs typeface="Wingdings"/>
              </a:rPr>
              <a:t></a:t>
            </a:r>
            <a:r>
              <a:rPr sz="2400" spc="10" dirty="0">
                <a:latin typeface="Gabriola"/>
                <a:cs typeface="Gabriola"/>
              </a:rPr>
              <a:t>Não é nem </a:t>
            </a:r>
            <a:r>
              <a:rPr sz="2400" spc="10" dirty="0">
                <a:latin typeface="Cambria Math"/>
                <a:cs typeface="Cambria Math"/>
              </a:rPr>
              <a:t>10</a:t>
            </a:r>
            <a:r>
              <a:rPr sz="2400" spc="10" dirty="0">
                <a:latin typeface="Gabriola"/>
                <a:cs typeface="Gabriola"/>
              </a:rPr>
              <a:t>% da velocidade que </a:t>
            </a:r>
            <a:r>
              <a:rPr sz="2400" spc="10" dirty="0">
                <a:latin typeface="Cambria Math"/>
                <a:cs typeface="Cambria Math"/>
              </a:rPr>
              <a:t>5</a:t>
            </a:r>
            <a:r>
              <a:rPr sz="2400" spc="10" dirty="0">
                <a:latin typeface="Gabriola"/>
                <a:cs typeface="Gabriola"/>
              </a:rPr>
              <a:t>G vai trazer para nossos smartphones.</a:t>
            </a:r>
            <a:endParaRPr sz="2400">
              <a:latin typeface="Gabriola"/>
              <a:cs typeface="Gabriol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2443" y="191490"/>
            <a:ext cx="6205638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mbria Math"/>
                <a:cs typeface="Cambria Math"/>
              </a:rPr>
              <a:t>5</a:t>
            </a:r>
            <a:r>
              <a:rPr sz="4000" spc="10" dirty="0">
                <a:latin typeface="Gabriola"/>
                <a:cs typeface="Gabriola"/>
              </a:rPr>
              <a:t>G Tudo que precisamos saber até 2020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078077"/>
            <a:ext cx="8145940" cy="4013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Wingdings"/>
                <a:cs typeface="Wingdings"/>
              </a:rPr>
              <a:t></a:t>
            </a:r>
            <a:r>
              <a:rPr sz="2500" spc="10" dirty="0">
                <a:latin typeface="Gabriola"/>
                <a:cs typeface="Gabriola"/>
              </a:rPr>
              <a:t>Além de uma capacidade de alcance e cobertura superior ao </a:t>
            </a:r>
            <a:r>
              <a:rPr sz="2500" spc="10" dirty="0">
                <a:latin typeface="Cambria Math"/>
                <a:cs typeface="Cambria Math"/>
              </a:rPr>
              <a:t>4</a:t>
            </a:r>
            <a:r>
              <a:rPr sz="2500" spc="10" dirty="0">
                <a:latin typeface="Gabriola"/>
                <a:cs typeface="Gabriola"/>
              </a:rPr>
              <a:t>G, as novas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783336" y="1458788"/>
            <a:ext cx="7651109" cy="40169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estruturas do </a:t>
            </a:r>
            <a:r>
              <a:rPr sz="2500" spc="10" dirty="0">
                <a:latin typeface="Cambria Math"/>
                <a:cs typeface="Cambria Math"/>
              </a:rPr>
              <a:t>5</a:t>
            </a:r>
            <a:r>
              <a:rPr sz="2500" spc="10" dirty="0">
                <a:latin typeface="Gabriola"/>
                <a:cs typeface="Gabriola"/>
              </a:rPr>
              <a:t>G devem permitir atingir latência de apenas um milissegundo.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25780" y="1989001"/>
            <a:ext cx="8147696" cy="7098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Wingdings"/>
                <a:cs typeface="Wingdings"/>
              </a:rPr>
              <a:t></a:t>
            </a:r>
            <a:r>
              <a:rPr sz="2500" spc="10" dirty="0">
                <a:latin typeface="Gabriola"/>
                <a:cs typeface="Gabriola"/>
              </a:rPr>
              <a:t>Latência: seria o tempo entre você clicar em algo no seu smartphone, esse</a:t>
            </a:r>
            <a:endParaRPr sz="25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comando chegar a um servidor e a resposta desse servidor chegar de volta para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83336" y="2762960"/>
            <a:ext cx="517824" cy="3169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você.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25780" y="3208582"/>
            <a:ext cx="8149269" cy="7098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Wingdings"/>
                <a:cs typeface="Wingdings"/>
              </a:rPr>
              <a:t></a:t>
            </a:r>
            <a:r>
              <a:rPr sz="2500" spc="10" dirty="0">
                <a:latin typeface="Gabriola"/>
                <a:cs typeface="Gabriola"/>
              </a:rPr>
              <a:t>Com uma latência tão baixa, vamos ter respostas imediatas em equipamentos</a:t>
            </a:r>
            <a:endParaRPr sz="25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conectados;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525780" y="4047062"/>
            <a:ext cx="6193723" cy="3288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Wingdings"/>
                <a:cs typeface="Wingdings"/>
              </a:rPr>
              <a:t></a:t>
            </a:r>
            <a:r>
              <a:rPr sz="2500" spc="10" dirty="0">
                <a:latin typeface="Gabriola"/>
                <a:cs typeface="Gabriola"/>
              </a:rPr>
              <a:t>Algo fundamental para, por exemplo, os carros autônomos...</a:t>
            </a:r>
            <a:endParaRPr sz="2500">
              <a:latin typeface="Gabriola"/>
              <a:cs typeface="Gabrio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267077" y="326991"/>
            <a:ext cx="4704343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Divisões do Sistema Telefônico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50548"/>
            <a:ext cx="793589" cy="3288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spc="10" dirty="0">
                <a:latin typeface="Wingdings"/>
                <a:cs typeface="Wingdings"/>
              </a:rPr>
              <a:t></a:t>
            </a:r>
            <a:r>
              <a:rPr sz="2260" spc="10" dirty="0">
                <a:solidFill>
                  <a:srgbClr val="0000FF"/>
                </a:solidFill>
                <a:latin typeface="Gabriola"/>
                <a:cs typeface="Gabriola"/>
              </a:rPr>
              <a:t>Rede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3336" y="1400175"/>
            <a:ext cx="2101596" cy="10668"/>
          </a:xfrm>
          <a:custGeom>
            <a:avLst/>
            <a:gdLst/>
            <a:ahLst/>
            <a:cxnLst/>
            <a:rect l="l" t="t" r="r" b="b"/>
            <a:pathLst>
              <a:path w="2101596" h="10668">
                <a:moveTo>
                  <a:pt x="0" y="0"/>
                </a:moveTo>
                <a:lnTo>
                  <a:pt x="1050798" y="0"/>
                </a:lnTo>
                <a:lnTo>
                  <a:pt x="2101596" y="0"/>
                </a:lnTo>
                <a:lnTo>
                  <a:pt x="2101596" y="10668"/>
                </a:lnTo>
                <a:lnTo>
                  <a:pt x="1050798" y="10668"/>
                </a:lnTo>
                <a:lnTo>
                  <a:pt x="0" y="1066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1403858" y="1162714"/>
            <a:ext cx="7269142" cy="3166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00FF"/>
                </a:solidFill>
                <a:latin typeface="Gabriola"/>
                <a:cs typeface="Gabriola"/>
              </a:rPr>
              <a:t>de  Comutação</a:t>
            </a:r>
            <a:r>
              <a:rPr sz="2500" spc="10" dirty="0">
                <a:latin typeface="Gabriola"/>
                <a:cs typeface="Gabriola"/>
              </a:rPr>
              <a:t>:  equipamentos  necessários  à  seleção  do  caminho  que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83336" y="1543506"/>
            <a:ext cx="4291832" cy="3169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possibilita a comunicação entre os usuários.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25780" y="1989001"/>
            <a:ext cx="792004" cy="3288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spc="10" dirty="0">
                <a:latin typeface="Wingdings"/>
                <a:cs typeface="Wingdings"/>
              </a:rPr>
              <a:t></a:t>
            </a:r>
            <a:r>
              <a:rPr sz="2260" spc="10" dirty="0">
                <a:solidFill>
                  <a:srgbClr val="0000FF"/>
                </a:solidFill>
                <a:latin typeface="Gabriola"/>
                <a:cs typeface="Gabriola"/>
              </a:rPr>
              <a:t>Rede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3336" y="2238374"/>
            <a:ext cx="1473708" cy="10668"/>
          </a:xfrm>
          <a:custGeom>
            <a:avLst/>
            <a:gdLst/>
            <a:ahLst/>
            <a:cxnLst/>
            <a:rect l="l" t="t" r="r" b="b"/>
            <a:pathLst>
              <a:path w="1473708" h="10668">
                <a:moveTo>
                  <a:pt x="0" y="10669"/>
                </a:moveTo>
                <a:lnTo>
                  <a:pt x="0" y="0"/>
                </a:lnTo>
                <a:lnTo>
                  <a:pt x="1473708" y="0"/>
                </a:lnTo>
                <a:lnTo>
                  <a:pt x="1473708" y="10669"/>
                </a:lnTo>
                <a:lnTo>
                  <a:pt x="0" y="106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1320038" y="2001168"/>
            <a:ext cx="5498864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00FF"/>
                </a:solidFill>
                <a:latin typeface="Gabriola"/>
                <a:cs typeface="Gabriola"/>
              </a:rPr>
              <a:t>de Acesso</a:t>
            </a:r>
            <a:r>
              <a:rPr sz="2500" spc="10" dirty="0">
                <a:latin typeface="Gabriola"/>
                <a:cs typeface="Gabriola"/>
              </a:rPr>
              <a:t>: suporte físico necessário para a comunicação.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25780" y="2446201"/>
            <a:ext cx="793589" cy="32884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spc="10" dirty="0">
                <a:latin typeface="Wingdings"/>
                <a:cs typeface="Wingdings"/>
              </a:rPr>
              <a:t></a:t>
            </a:r>
            <a:r>
              <a:rPr sz="2260" spc="10" dirty="0">
                <a:solidFill>
                  <a:srgbClr val="0000FF"/>
                </a:solidFill>
                <a:latin typeface="Gabriola"/>
                <a:cs typeface="Gabriola"/>
              </a:rPr>
              <a:t>Rede</a:t>
            </a:r>
            <a:endParaRPr sz="2200">
              <a:latin typeface="Gabriola"/>
              <a:cs typeface="Gabriol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3336" y="2695575"/>
            <a:ext cx="2199132" cy="10668"/>
          </a:xfrm>
          <a:custGeom>
            <a:avLst/>
            <a:gdLst/>
            <a:ahLst/>
            <a:cxnLst/>
            <a:rect l="l" t="t" r="r" b="b"/>
            <a:pathLst>
              <a:path w="2199132" h="10668">
                <a:moveTo>
                  <a:pt x="0" y="0"/>
                </a:moveTo>
                <a:lnTo>
                  <a:pt x="1099565" y="0"/>
                </a:lnTo>
                <a:lnTo>
                  <a:pt x="2199132" y="0"/>
                </a:lnTo>
                <a:lnTo>
                  <a:pt x="2199132" y="10668"/>
                </a:lnTo>
                <a:lnTo>
                  <a:pt x="1099565" y="10668"/>
                </a:lnTo>
                <a:lnTo>
                  <a:pt x="0" y="1066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1388618" y="2458368"/>
            <a:ext cx="7290406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00FF"/>
                </a:solidFill>
                <a:latin typeface="Gabriola"/>
                <a:cs typeface="Gabriola"/>
              </a:rPr>
              <a:t>de Transmissão</a:t>
            </a:r>
            <a:r>
              <a:rPr sz="2500" spc="10" dirty="0">
                <a:latin typeface="Gabriola"/>
                <a:cs typeface="Gabriola"/>
              </a:rPr>
              <a:t>: suporte físico ou não que permite a propagação da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783336" y="2839160"/>
            <a:ext cx="1215765" cy="3169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informação.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525780" y="3284782"/>
            <a:ext cx="354020" cy="1439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spc="10" dirty="0">
                <a:latin typeface="Wingdings"/>
                <a:cs typeface="Wingdings"/>
              </a:rPr>
              <a:t></a:t>
            </a:r>
            <a:endParaRPr sz="1900">
              <a:latin typeface="Wingdings"/>
              <a:cs typeface="Wingding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3336" y="3533775"/>
            <a:ext cx="5135880" cy="10668"/>
          </a:xfrm>
          <a:custGeom>
            <a:avLst/>
            <a:gdLst/>
            <a:ahLst/>
            <a:cxnLst/>
            <a:rect l="l" t="t" r="r" b="b"/>
            <a:pathLst>
              <a:path w="5135880" h="10668">
                <a:moveTo>
                  <a:pt x="0" y="0"/>
                </a:moveTo>
                <a:lnTo>
                  <a:pt x="1711960" y="0"/>
                </a:lnTo>
                <a:lnTo>
                  <a:pt x="3423920" y="0"/>
                </a:lnTo>
                <a:lnTo>
                  <a:pt x="5135880" y="0"/>
                </a:lnTo>
                <a:lnTo>
                  <a:pt x="5135880" y="10668"/>
                </a:lnTo>
                <a:lnTo>
                  <a:pt x="3423920" y="10668"/>
                </a:lnTo>
                <a:lnTo>
                  <a:pt x="1711960" y="10668"/>
                </a:lnTo>
                <a:lnTo>
                  <a:pt x="0" y="1066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text 1"/>
          <p:cNvSpPr txBox="1"/>
          <p:nvPr/>
        </p:nvSpPr>
        <p:spPr>
          <a:xfrm>
            <a:off x="783336" y="3296949"/>
            <a:ext cx="7889664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solidFill>
                  <a:srgbClr val="0000FF"/>
                </a:solidFill>
                <a:latin typeface="Gabriola"/>
                <a:cs typeface="Gabriola"/>
              </a:rPr>
              <a:t>Infra-estrutura para Sistemas de Telecomunicações</a:t>
            </a:r>
            <a:r>
              <a:rPr sz="2500" spc="10" dirty="0">
                <a:latin typeface="Gabriola"/>
                <a:cs typeface="Gabriola"/>
              </a:rPr>
              <a:t>: sistemas secundários que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783336" y="3677716"/>
            <a:ext cx="7890639" cy="3169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fornecem  apoio  aos  equipamentos  de  transmissão  e  comutação,  como,  por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21" name="text 1"/>
          <p:cNvSpPr txBox="1"/>
          <p:nvPr/>
        </p:nvSpPr>
        <p:spPr>
          <a:xfrm>
            <a:off x="783336" y="4059229"/>
            <a:ext cx="929420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exemplo,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22" name="text 1"/>
          <p:cNvSpPr txBox="1"/>
          <p:nvPr/>
        </p:nvSpPr>
        <p:spPr>
          <a:xfrm>
            <a:off x="1859534" y="4059229"/>
            <a:ext cx="168005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o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23" name="text 1"/>
          <p:cNvSpPr txBox="1"/>
          <p:nvPr/>
        </p:nvSpPr>
        <p:spPr>
          <a:xfrm>
            <a:off x="2176526" y="4059229"/>
            <a:ext cx="785823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sistema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24" name="text 1"/>
          <p:cNvSpPr txBox="1"/>
          <p:nvPr/>
        </p:nvSpPr>
        <p:spPr>
          <a:xfrm>
            <a:off x="3111119" y="4059229"/>
            <a:ext cx="291842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de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25" name="text 1"/>
          <p:cNvSpPr txBox="1"/>
          <p:nvPr/>
        </p:nvSpPr>
        <p:spPr>
          <a:xfrm>
            <a:off x="3548507" y="4059229"/>
            <a:ext cx="775363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energia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472051" y="4059229"/>
            <a:ext cx="408603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que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27" name="text 1"/>
          <p:cNvSpPr txBox="1"/>
          <p:nvPr/>
        </p:nvSpPr>
        <p:spPr>
          <a:xfrm>
            <a:off x="5030089" y="4059229"/>
            <a:ext cx="912937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alimenta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28" name="text 1"/>
          <p:cNvSpPr txBox="1"/>
          <p:nvPr/>
        </p:nvSpPr>
        <p:spPr>
          <a:xfrm>
            <a:off x="6092317" y="4059229"/>
            <a:ext cx="1359895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eletricamente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7602981" y="4059229"/>
            <a:ext cx="263334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as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8012938" y="4059229"/>
            <a:ext cx="660928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partes</a:t>
            </a:r>
            <a:endParaRPr sz="2500">
              <a:latin typeface="Gabriola"/>
              <a:cs typeface="Gabriola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783336" y="4440229"/>
            <a:ext cx="3340499" cy="3166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spc="10" dirty="0">
                <a:latin typeface="Gabriola"/>
                <a:cs typeface="Gabriola"/>
              </a:rPr>
              <a:t>componentes dos outros sistemas.</a:t>
            </a:r>
            <a:endParaRPr sz="2500">
              <a:latin typeface="Gabriola"/>
              <a:cs typeface="Gabriol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2443" y="191490"/>
            <a:ext cx="6205638" cy="6424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mbria Math"/>
                <a:cs typeface="Cambria Math"/>
              </a:rPr>
              <a:t>5</a:t>
            </a:r>
            <a:r>
              <a:rPr sz="4000" spc="10" dirty="0">
                <a:latin typeface="Gabriola"/>
                <a:cs typeface="Gabriola"/>
              </a:rPr>
              <a:t>G Tudo que precisamos saber até 2020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58655"/>
            <a:ext cx="4044072" cy="3548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latin typeface="Wingdings"/>
                <a:cs typeface="Wingdings"/>
              </a:rPr>
              <a:t></a:t>
            </a:r>
            <a:r>
              <a:rPr sz="2700" spc="10" dirty="0">
                <a:latin typeface="Gabriola"/>
                <a:cs typeface="Gabriola"/>
              </a:rPr>
              <a:t>E o Brasil, como fica nessa história?</a:t>
            </a:r>
            <a:endParaRPr sz="27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25780" y="1652157"/>
            <a:ext cx="6111846" cy="3551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latin typeface="Wingdings"/>
                <a:cs typeface="Wingdings"/>
              </a:rPr>
              <a:t></a:t>
            </a:r>
            <a:r>
              <a:rPr sz="2700" spc="10" dirty="0">
                <a:latin typeface="Gabriola"/>
                <a:cs typeface="Gabriola"/>
              </a:rPr>
              <a:t>Para aproveitar a nova tecnologia é preciso se antecipar</a:t>
            </a:r>
            <a:endParaRPr sz="27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25780" y="2067179"/>
            <a:ext cx="8111146" cy="434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50" spc="10" dirty="0">
                <a:latin typeface="Wingdings"/>
                <a:cs typeface="Wingdings"/>
              </a:rPr>
              <a:t></a:t>
            </a:r>
            <a:r>
              <a:rPr sz="2700" spc="10" dirty="0">
                <a:latin typeface="Gabriola"/>
                <a:cs typeface="Gabriola"/>
              </a:rPr>
              <a:t>Discutir regulamentação, licenças, equipamentos e tudo que envolve o </a:t>
            </a:r>
            <a:r>
              <a:rPr sz="2700" spc="10" dirty="0">
                <a:latin typeface="Cambria Math"/>
                <a:cs typeface="Cambria Math"/>
              </a:rPr>
              <a:t>5</a:t>
            </a:r>
            <a:r>
              <a:rPr sz="2700" spc="10" dirty="0">
                <a:latin typeface="Gabriola"/>
                <a:cs typeface="Gabriola"/>
              </a:rPr>
              <a:t>G.</a:t>
            </a:r>
            <a:endParaRPr sz="27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25780" y="2639963"/>
            <a:ext cx="8152453" cy="7669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20" spc="10" dirty="0">
                <a:latin typeface="Wingdings"/>
                <a:cs typeface="Wingdings"/>
              </a:rPr>
              <a:t></a:t>
            </a:r>
            <a:r>
              <a:rPr sz="2670" spc="10" dirty="0">
                <a:latin typeface="Gabriola"/>
                <a:cs typeface="Gabriola"/>
              </a:rPr>
              <a:t>As previsões são otimistas, ainda que o Brasil tenha um atraso em relação</a:t>
            </a:r>
            <a:endParaRPr sz="2600">
              <a:latin typeface="Gabriola"/>
              <a:cs typeface="Gabriola"/>
            </a:endParaRPr>
          </a:p>
          <a:p>
            <a:pPr marL="257555">
              <a:lnSpc>
                <a:spcPct val="100000"/>
              </a:lnSpc>
            </a:pPr>
            <a:r>
              <a:rPr sz="2700" spc="10" dirty="0">
                <a:latin typeface="Gabriola"/>
                <a:cs typeface="Gabriola"/>
              </a:rPr>
              <a:t>à disponibilidade e adoção do </a:t>
            </a:r>
            <a:r>
              <a:rPr sz="2700" spc="10" dirty="0">
                <a:latin typeface="Cambria Math"/>
                <a:cs typeface="Cambria Math"/>
              </a:rPr>
              <a:t>4</a:t>
            </a:r>
            <a:r>
              <a:rPr sz="2700" spc="10" dirty="0">
                <a:latin typeface="Gabriola"/>
                <a:cs typeface="Gabriola"/>
              </a:rPr>
              <a:t>G; por outro lado, esse atraso já é menor</a:t>
            </a:r>
            <a:endParaRPr sz="27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83336" y="3384296"/>
            <a:ext cx="2892082" cy="4341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00" spc="10" dirty="0">
                <a:latin typeface="Gabriola"/>
                <a:cs typeface="Gabriola"/>
              </a:rPr>
              <a:t>do que foi na época do </a:t>
            </a:r>
            <a:r>
              <a:rPr sz="2700" spc="10" dirty="0">
                <a:latin typeface="Cambria Math"/>
                <a:cs typeface="Cambria Math"/>
              </a:rPr>
              <a:t>3</a:t>
            </a:r>
            <a:r>
              <a:rPr sz="2700" spc="10" dirty="0">
                <a:latin typeface="Gabriola"/>
                <a:cs typeface="Gabriola"/>
              </a:rPr>
              <a:t>G.</a:t>
            </a:r>
            <a:endParaRPr sz="2700">
              <a:latin typeface="Gabriola"/>
              <a:cs typeface="Gabriol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2443" y="191490"/>
            <a:ext cx="2959143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pt-BR" sz="4000" dirty="0"/>
              <a:t>5G no mundo </a:t>
            </a:r>
            <a:endParaRPr sz="4000" dirty="0">
              <a:latin typeface="Gabriola"/>
              <a:cs typeface="Gabriola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784675CD-C977-4D2E-849C-691D37B81969}"/>
              </a:ext>
            </a:extLst>
          </p:cNvPr>
          <p:cNvSpPr txBox="1"/>
          <p:nvPr/>
        </p:nvSpPr>
        <p:spPr>
          <a:xfrm>
            <a:off x="381000" y="1352550"/>
            <a:ext cx="7924800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pt-BR" sz="2400" dirty="0"/>
              <a:t>Em agosto de 2019, a GSA identificou 296 operadores, em 100 países, que haviam lançado ou feito </a:t>
            </a:r>
            <a:r>
              <a:rPr lang="pt-BR" sz="2400" dirty="0" err="1"/>
              <a:t>trials</a:t>
            </a:r>
            <a:r>
              <a:rPr lang="pt-BR" sz="2400" dirty="0"/>
              <a:t> de 5G. Nesta data, 56 operadoras em 32 países tinham em operação comercial redes 5G.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As redes 5G devem consumir até 90% menos energia.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Possuem velocidades de até 5gb/s dependendo das condições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ideais.Em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testeschegaram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a atingir taxas de até 10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GBps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de download.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249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2443" y="191490"/>
            <a:ext cx="4153253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pt-BR" sz="4000" dirty="0"/>
              <a:t>5G - funcionamento</a:t>
            </a:r>
            <a:endParaRPr sz="4000" dirty="0">
              <a:latin typeface="Gabriola"/>
              <a:cs typeface="Gabriola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784675CD-C977-4D2E-849C-691D37B81969}"/>
              </a:ext>
            </a:extLst>
          </p:cNvPr>
          <p:cNvSpPr txBox="1"/>
          <p:nvPr/>
        </p:nvSpPr>
        <p:spPr>
          <a:xfrm>
            <a:off x="381000" y="1352550"/>
            <a:ext cx="792480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pt-BR" sz="2400" dirty="0"/>
              <a:t>Um mecanismo inteligente das antenas 5G será responsável por focalizar o sinal de rádio em vez de emiti-lo para todas as direções. A direção do foco, por sua vez, será determinada pela demanda de dispositivos que requisitarem conexão com a rede, otimizando, assim, a capacidade de cada antena.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75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2443" y="191490"/>
            <a:ext cx="5457520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pt-BR" sz="4000" dirty="0"/>
              <a:t>5G: Tecnologias de Celular</a:t>
            </a:r>
            <a:endParaRPr sz="4000" dirty="0">
              <a:latin typeface="Gabriola"/>
              <a:cs typeface="Gabriol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37D5C3-5441-460D-BB99-D1231FA3A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6" t="44071" r="32500" b="24802"/>
          <a:stretch/>
        </p:blipFill>
        <p:spPr>
          <a:xfrm>
            <a:off x="267187" y="1207980"/>
            <a:ext cx="8609626" cy="29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80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512443" y="191490"/>
            <a:ext cx="3341941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pt-BR" sz="4000" dirty="0"/>
              <a:t>5G: Frequências</a:t>
            </a:r>
            <a:endParaRPr sz="4000" dirty="0">
              <a:latin typeface="Gabriola"/>
              <a:cs typeface="Gabriola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784675CD-C977-4D2E-849C-691D37B81969}"/>
              </a:ext>
            </a:extLst>
          </p:cNvPr>
          <p:cNvSpPr txBox="1"/>
          <p:nvPr/>
        </p:nvSpPr>
        <p:spPr>
          <a:xfrm>
            <a:off x="381000" y="1276350"/>
            <a:ext cx="8382000" cy="30777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5G utilizará a agregação a alocação dinâmica das frequências.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Além das frequências atuais em 700 MHz 800 MHz, 900 MHz, 1700/1800 MHz, 1900/2100 MHz e 2500 MHz, as seguintes faixas adicionais estão sendo consideradas: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3,5 GHz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28 GHz, 37 GHZ e 39 GHz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64 - 71 GHz (não licenciada)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70/80 GHz </a:t>
            </a:r>
          </a:p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 A utilização destas frequências para 5G será definida pelo ITU em 2019 (WRC 19).</a:t>
            </a:r>
          </a:p>
        </p:txBody>
      </p:sp>
    </p:spTree>
    <p:extLst>
      <p:ext uri="{BB962C8B-B14F-4D97-AF65-F5344CB8AC3E}">
        <p14:creationId xmlns:p14="http://schemas.microsoft.com/office/powerpoint/2010/main" val="1996888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380742" y="188442"/>
            <a:ext cx="4606431" cy="507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Cambria Math"/>
                <a:cs typeface="Cambria Math"/>
              </a:rPr>
              <a:t>Tendências Futuras</a:t>
            </a:r>
            <a:endParaRPr sz="4000">
              <a:latin typeface="Cambria Math"/>
              <a:cs typeface="Cambria Math"/>
            </a:endParaRPr>
          </a:p>
        </p:txBody>
      </p:sp>
      <p:pic>
        <p:nvPicPr>
          <p:cNvPr id="2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44" y="829056"/>
            <a:ext cx="2456688" cy="3733800"/>
          </a:xfrm>
          <a:prstGeom prst="rect">
            <a:avLst/>
          </a:prstGeom>
        </p:spPr>
      </p:pic>
      <p:pic>
        <p:nvPicPr>
          <p:cNvPr id="2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72" y="862584"/>
            <a:ext cx="5580888" cy="369874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930017" y="66746"/>
            <a:ext cx="3365862" cy="4570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spc="10" dirty="0">
                <a:latin typeface="Gabriola"/>
                <a:cs typeface="Gabriola"/>
              </a:rPr>
              <a:t>MELHORES PRÁTICAS</a:t>
            </a:r>
            <a:endParaRPr sz="3600">
              <a:latin typeface="Gabriola"/>
              <a:cs typeface="Gabriol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256409" y="615848"/>
            <a:ext cx="4714061" cy="456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40" spc="10" dirty="0">
                <a:latin typeface="Gabriola"/>
                <a:cs typeface="Gabriola"/>
              </a:rPr>
              <a:t>Instalação de Estações Rádio-base</a:t>
            </a:r>
            <a:endParaRPr sz="3500">
              <a:latin typeface="Gabriola"/>
              <a:cs typeface="Gabriola"/>
            </a:endParaRPr>
          </a:p>
        </p:txBody>
      </p:sp>
      <p:pic>
        <p:nvPicPr>
          <p:cNvPr id="21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2" y="1135380"/>
            <a:ext cx="6803135" cy="363169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930017" y="66746"/>
            <a:ext cx="3365862" cy="4570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spc="10" dirty="0">
                <a:latin typeface="Gabriola"/>
                <a:cs typeface="Gabriola"/>
              </a:rPr>
              <a:t>MELHORES PRÁTICAS</a:t>
            </a:r>
            <a:endParaRPr sz="3600">
              <a:latin typeface="Gabriola"/>
              <a:cs typeface="Gabriol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256409" y="615848"/>
            <a:ext cx="4714061" cy="456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40" spc="10" dirty="0">
                <a:latin typeface="Gabriola"/>
                <a:cs typeface="Gabriola"/>
              </a:rPr>
              <a:t>Instalação de Estações Rádio-base</a:t>
            </a:r>
            <a:endParaRPr sz="3500">
              <a:latin typeface="Gabriola"/>
              <a:cs typeface="Gabriola"/>
            </a:endParaRPr>
          </a:p>
        </p:txBody>
      </p:sp>
      <p:pic>
        <p:nvPicPr>
          <p:cNvPr id="2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08" y="1224534"/>
            <a:ext cx="7720584" cy="363321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930017" y="66746"/>
            <a:ext cx="3365862" cy="4570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spc="10" dirty="0">
                <a:latin typeface="Gabriola"/>
                <a:cs typeface="Gabriola"/>
              </a:rPr>
              <a:t>MELHORES PRÁTICAS</a:t>
            </a:r>
            <a:endParaRPr sz="3600">
              <a:latin typeface="Gabriola"/>
              <a:cs typeface="Gabriol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256409" y="615848"/>
            <a:ext cx="4714061" cy="456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40" spc="10" dirty="0">
                <a:latin typeface="Gabriola"/>
                <a:cs typeface="Gabriola"/>
              </a:rPr>
              <a:t>Instalação de Estações Rádio-base</a:t>
            </a:r>
            <a:endParaRPr sz="3500">
              <a:latin typeface="Gabriola"/>
              <a:cs typeface="Gabriola"/>
            </a:endParaRPr>
          </a:p>
        </p:txBody>
      </p:sp>
      <p:pic>
        <p:nvPicPr>
          <p:cNvPr id="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56" y="1639824"/>
            <a:ext cx="2182368" cy="23241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92" y="1095756"/>
            <a:ext cx="4549140" cy="356311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930017" y="66746"/>
            <a:ext cx="3365862" cy="4570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spc="10" dirty="0">
                <a:latin typeface="Gabriola"/>
                <a:cs typeface="Gabriola"/>
              </a:rPr>
              <a:t>MELHORES PRÁTICAS</a:t>
            </a:r>
            <a:endParaRPr sz="3600">
              <a:latin typeface="Gabriola"/>
              <a:cs typeface="Gabriol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256409" y="615848"/>
            <a:ext cx="4714061" cy="456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40" spc="10" dirty="0">
                <a:latin typeface="Gabriola"/>
                <a:cs typeface="Gabriola"/>
              </a:rPr>
              <a:t>Instalação de Estações Rádio-base</a:t>
            </a:r>
            <a:endParaRPr sz="3500">
              <a:latin typeface="Gabriola"/>
              <a:cs typeface="Gabriola"/>
            </a:endParaRPr>
          </a:p>
        </p:txBody>
      </p:sp>
      <p:pic>
        <p:nvPicPr>
          <p:cNvPr id="2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9492"/>
            <a:ext cx="5035296" cy="3058667"/>
          </a:xfrm>
          <a:prstGeom prst="rect">
            <a:avLst/>
          </a:prstGeom>
        </p:spPr>
      </p:pic>
      <p:pic>
        <p:nvPicPr>
          <p:cNvPr id="2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1269492"/>
            <a:ext cx="2758440" cy="30586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 txBox="1"/>
          <p:nvPr/>
        </p:nvSpPr>
        <p:spPr>
          <a:xfrm>
            <a:off x="2623693" y="326991"/>
            <a:ext cx="3984979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Rede de Telefonia Celular</a:t>
            </a:r>
            <a:endParaRPr sz="4000" dirty="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61262"/>
            <a:ext cx="4090470" cy="3682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50" spc="10" dirty="0">
                <a:latin typeface="Wingdings"/>
                <a:cs typeface="Wingdings"/>
              </a:rPr>
              <a:t></a:t>
            </a:r>
            <a:r>
              <a:rPr sz="2800" spc="10" dirty="0">
                <a:latin typeface="Gabriola"/>
                <a:cs typeface="Gabriola"/>
              </a:rPr>
              <a:t>Expansão do serviço móvel celular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68680" y="1658513"/>
            <a:ext cx="5171374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# Primeira Fase: ocorreu a expansão para </a:t>
            </a:r>
            <a:r>
              <a:rPr sz="2400" spc="10" dirty="0">
                <a:solidFill>
                  <a:srgbClr val="FF0000"/>
                </a:solidFill>
                <a:latin typeface="Gabriola"/>
                <a:cs typeface="Gabriola"/>
              </a:rPr>
              <a:t>suprir a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082344" y="2024735"/>
            <a:ext cx="4831360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0000"/>
                </a:solidFill>
                <a:latin typeface="Gabriola"/>
                <a:cs typeface="Gabriola"/>
              </a:rPr>
              <a:t>demanda </a:t>
            </a:r>
            <a:r>
              <a:rPr sz="2400" spc="10" dirty="0">
                <a:latin typeface="Gabriola"/>
                <a:cs typeface="Gabriola"/>
              </a:rPr>
              <a:t>reprimida pelos serviços de telefonia fixa.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68680" y="2664607"/>
            <a:ext cx="5172308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# Na segunda fase: o crescimento se deu pela </a:t>
            </a:r>
            <a:r>
              <a:rPr sz="2400" spc="10" dirty="0">
                <a:solidFill>
                  <a:srgbClr val="FF0000"/>
                </a:solidFill>
                <a:latin typeface="Gabriola"/>
                <a:cs typeface="Gabriola"/>
              </a:rPr>
              <a:t>forte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082344" y="3030956"/>
            <a:ext cx="4961814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0000"/>
                </a:solidFill>
                <a:latin typeface="Gabriola"/>
                <a:cs typeface="Gabriola"/>
              </a:rPr>
              <a:t>popularização </a:t>
            </a:r>
            <a:r>
              <a:rPr sz="2400" spc="10" dirty="0">
                <a:latin typeface="Gabriola"/>
                <a:cs typeface="Gabriola"/>
              </a:rPr>
              <a:t>deste serviço através do modo pré-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082344" y="3396716"/>
            <a:ext cx="561746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pago,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783334" y="3396716"/>
            <a:ext cx="293217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no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2214626" y="3396716"/>
            <a:ext cx="467258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qual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2821559" y="3396716"/>
            <a:ext cx="367893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um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3330575" y="3396716"/>
            <a:ext cx="937870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assinante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4408043" y="3396716"/>
            <a:ext cx="401421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não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4949317" y="3396716"/>
            <a:ext cx="512673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paga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1082344" y="3396716"/>
            <a:ext cx="4960595" cy="6703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19244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pela</a:t>
            </a:r>
            <a:endParaRPr sz="2400" dirty="0">
              <a:latin typeface="Gabriola"/>
              <a:cs typeface="Gabriola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assinatura básica do serviço e sim pelo tempo de uso</a:t>
            </a:r>
            <a:endParaRPr sz="2400" dirty="0">
              <a:latin typeface="Gabriola"/>
              <a:cs typeface="Gabriola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1082344" y="4128516"/>
            <a:ext cx="4592092" cy="30449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na forma de créditos de minutos de conversação.</a:t>
            </a:r>
            <a:endParaRPr sz="2400">
              <a:latin typeface="Gabriola"/>
              <a:cs typeface="Gabriola"/>
            </a:endParaRPr>
          </a:p>
        </p:txBody>
      </p:sp>
      <p:pic>
        <p:nvPicPr>
          <p:cNvPr id="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12" y="1092708"/>
            <a:ext cx="2712720" cy="346862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930017" y="66746"/>
            <a:ext cx="3365862" cy="4570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spc="10" dirty="0">
                <a:latin typeface="Gabriola"/>
                <a:cs typeface="Gabriola"/>
              </a:rPr>
              <a:t>MELHORES PRÁTICAS</a:t>
            </a:r>
            <a:endParaRPr sz="3600">
              <a:latin typeface="Gabriola"/>
              <a:cs typeface="Gabriol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256409" y="615848"/>
            <a:ext cx="4714061" cy="456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40" spc="10" dirty="0">
                <a:latin typeface="Gabriola"/>
                <a:cs typeface="Gabriola"/>
              </a:rPr>
              <a:t>Instalação de Estações Rádio-base</a:t>
            </a:r>
            <a:endParaRPr sz="3500">
              <a:latin typeface="Gabriola"/>
              <a:cs typeface="Gabriola"/>
            </a:endParaRPr>
          </a:p>
        </p:txBody>
      </p:sp>
      <p:pic>
        <p:nvPicPr>
          <p:cNvPr id="2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43" y="1226819"/>
            <a:ext cx="4436364" cy="3386328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" y="1763268"/>
            <a:ext cx="3142488" cy="90373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930017" y="66746"/>
            <a:ext cx="3365862" cy="4570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00" spc="10" dirty="0">
                <a:latin typeface="Gabriola"/>
                <a:cs typeface="Gabriola"/>
              </a:rPr>
              <a:t>MELHORES PRÁTICAS</a:t>
            </a:r>
            <a:endParaRPr sz="3600">
              <a:latin typeface="Gabriola"/>
              <a:cs typeface="Gabriol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256409" y="615848"/>
            <a:ext cx="4714061" cy="45674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540" spc="10" dirty="0">
                <a:latin typeface="Gabriola"/>
                <a:cs typeface="Gabriola"/>
              </a:rPr>
              <a:t>Instalação de Estações Rádio-base</a:t>
            </a:r>
            <a:endParaRPr sz="3500">
              <a:latin typeface="Gabriola"/>
              <a:cs typeface="Gabriola"/>
            </a:endParaRPr>
          </a:p>
        </p:txBody>
      </p:sp>
      <p:pic>
        <p:nvPicPr>
          <p:cNvPr id="2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1135380"/>
            <a:ext cx="6644640" cy="363169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40561" y="326991"/>
            <a:ext cx="6955196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Estações Rádio Base no Brasil por Operadora</a:t>
            </a:r>
            <a:endParaRPr sz="4000" dirty="0">
              <a:latin typeface="Gabriola"/>
              <a:cs typeface="Gabriola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CD9849-BC10-49D0-830D-FFE277CB91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36660" r="13131" b="24803"/>
          <a:stretch/>
        </p:blipFill>
        <p:spPr>
          <a:xfrm>
            <a:off x="0" y="1276350"/>
            <a:ext cx="8828931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698494" y="326991"/>
            <a:ext cx="1838084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ERB - Piauí</a:t>
            </a:r>
            <a:endParaRPr sz="4000" dirty="0">
              <a:latin typeface="Gabriola"/>
              <a:cs typeface="Gabriola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29BC2F-B26E-4878-82C5-D74BE99EE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71" r="79167" b="26285"/>
          <a:stretch/>
        </p:blipFill>
        <p:spPr>
          <a:xfrm>
            <a:off x="2286000" y="911892"/>
            <a:ext cx="4880768" cy="390461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698494" y="326991"/>
            <a:ext cx="2334293" cy="6155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ERB - </a:t>
            </a:r>
            <a:r>
              <a:rPr lang="pt-BR" sz="4000" spc="10" dirty="0">
                <a:latin typeface="Gabriola"/>
                <a:cs typeface="Gabriola"/>
              </a:rPr>
              <a:t>Teresina</a:t>
            </a:r>
            <a:endParaRPr sz="4000" dirty="0">
              <a:latin typeface="Gabriola"/>
              <a:cs typeface="Gabriola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F2BC5A-9110-43D2-BFE8-3F0088EF1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" t="44071" r="80000" b="26285"/>
          <a:stretch/>
        </p:blipFill>
        <p:spPr>
          <a:xfrm>
            <a:off x="2514600" y="1039639"/>
            <a:ext cx="4343400" cy="37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13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4FCDD02-5FBD-4489-B8A5-D001DB48F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11462" r="3333" b="12946"/>
          <a:stretch/>
        </p:blipFill>
        <p:spPr>
          <a:xfrm>
            <a:off x="533400" y="301160"/>
            <a:ext cx="7924800" cy="454117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599309" y="326991"/>
            <a:ext cx="4031009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ERB mais próximo de nós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10F4EB-4AA7-4E77-B33E-E5304A775E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6" t="9980" r="10834" b="11463"/>
          <a:stretch/>
        </p:blipFill>
        <p:spPr>
          <a:xfrm>
            <a:off x="1676400" y="991144"/>
            <a:ext cx="6172200" cy="4038601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1E69FE9-7C6C-4713-A723-80B8790F7B04}"/>
              </a:ext>
            </a:extLst>
          </p:cNvPr>
          <p:cNvSpPr/>
          <p:nvPr/>
        </p:nvSpPr>
        <p:spPr>
          <a:xfrm rot="10800000">
            <a:off x="5801833" y="290003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599309" y="326991"/>
            <a:ext cx="4031009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ERB mais próximo de nós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10F686-1FAD-4E54-B0B4-902B7497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7787" r="15000" b="11066"/>
          <a:stretch/>
        </p:blipFill>
        <p:spPr>
          <a:xfrm>
            <a:off x="1752600" y="1352550"/>
            <a:ext cx="5943600" cy="36576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623693" y="326991"/>
            <a:ext cx="3984979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Rede de Telefonia Celular</a:t>
            </a:r>
            <a:endParaRPr sz="4000">
              <a:latin typeface="Gabriola"/>
              <a:cs typeface="Gabriola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25780" y="1161262"/>
            <a:ext cx="2088844" cy="3682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50" spc="10" dirty="0">
                <a:latin typeface="Wingdings"/>
                <a:cs typeface="Wingdings"/>
              </a:rPr>
              <a:t></a:t>
            </a:r>
            <a:r>
              <a:rPr sz="2800" spc="10" dirty="0">
                <a:latin typeface="Gabriola"/>
                <a:cs typeface="Gabriola"/>
              </a:rPr>
              <a:t>Terminal Móvel</a:t>
            </a:r>
            <a:endParaRPr sz="2800">
              <a:latin typeface="Gabriola"/>
              <a:cs typeface="Gabriola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68680" y="1658513"/>
            <a:ext cx="4904919" cy="30479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# Funciona através de um sistema de comunicação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68680" y="2024735"/>
            <a:ext cx="929284" cy="743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13664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sem fio</a:t>
            </a:r>
            <a:endParaRPr sz="2400">
              <a:latin typeface="Gabriola"/>
              <a:cs typeface="Gabriola"/>
            </a:endParaRPr>
          </a:p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# </a:t>
            </a:r>
            <a:r>
              <a:rPr sz="2400" spc="1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2040" y="2691003"/>
            <a:ext cx="1106424" cy="12191"/>
          </a:xfrm>
          <a:custGeom>
            <a:avLst/>
            <a:gdLst/>
            <a:ahLst/>
            <a:cxnLst/>
            <a:rect l="l" t="t" r="r" b="b"/>
            <a:pathLst>
              <a:path w="1106424" h="12191">
                <a:moveTo>
                  <a:pt x="0" y="12192"/>
                </a:moveTo>
                <a:lnTo>
                  <a:pt x="0" y="0"/>
                </a:lnTo>
                <a:lnTo>
                  <a:pt x="1106424" y="0"/>
                </a:lnTo>
                <a:lnTo>
                  <a:pt x="1106424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1251508" y="2382266"/>
            <a:ext cx="1043584" cy="3858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ª </a:t>
            </a:r>
            <a:r>
              <a:rPr sz="2400" spc="10" dirty="0">
                <a:latin typeface="Gabriola"/>
                <a:cs typeface="Gabriola"/>
              </a:rPr>
              <a:t>Geração: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211884" y="2819172"/>
            <a:ext cx="4557073" cy="31112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latin typeface="Arial"/>
                <a:cs typeface="Arial"/>
              </a:rPr>
              <a:t>• </a:t>
            </a:r>
            <a:r>
              <a:rPr sz="2000" spc="10" dirty="0">
                <a:latin typeface="Gabriola"/>
                <a:cs typeface="Gabriola"/>
              </a:rPr>
              <a:t>O sistema analógico (baixa capacidade e era bastante</a:t>
            </a:r>
            <a:endParaRPr sz="2000">
              <a:latin typeface="Gabriola"/>
              <a:cs typeface="Gabriol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384046" y="3181130"/>
            <a:ext cx="1836096" cy="2542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latin typeface="Gabriola"/>
                <a:cs typeface="Gabriola"/>
              </a:rPr>
              <a:t>vulnerável à clonagem)</a:t>
            </a:r>
            <a:endParaRPr sz="1900">
              <a:latin typeface="Gabriola"/>
              <a:cs typeface="Gabriol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68680" y="3492119"/>
            <a:ext cx="583082" cy="3858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Gabriola"/>
                <a:cs typeface="Gabriola"/>
              </a:rPr>
              <a:t># </a:t>
            </a:r>
            <a:r>
              <a:rPr sz="2400" spc="10" dirty="0"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82040" y="3800475"/>
            <a:ext cx="1106424" cy="12192"/>
          </a:xfrm>
          <a:custGeom>
            <a:avLst/>
            <a:gdLst/>
            <a:ahLst/>
            <a:cxnLst/>
            <a:rect l="l" t="t" r="r" b="b"/>
            <a:pathLst>
              <a:path w="1106424" h="12192">
                <a:moveTo>
                  <a:pt x="0" y="12192"/>
                </a:moveTo>
                <a:lnTo>
                  <a:pt x="0" y="0"/>
                </a:lnTo>
                <a:lnTo>
                  <a:pt x="1106424" y="0"/>
                </a:lnTo>
                <a:lnTo>
                  <a:pt x="1106424" y="12192"/>
                </a:lnTo>
                <a:lnTo>
                  <a:pt x="0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1251508" y="3492119"/>
            <a:ext cx="1043584" cy="3858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latin typeface="Cambria Math"/>
                <a:cs typeface="Cambria Math"/>
              </a:rPr>
              <a:t>ª </a:t>
            </a:r>
            <a:r>
              <a:rPr sz="2400" spc="10" dirty="0">
                <a:latin typeface="Gabriola"/>
                <a:cs typeface="Gabriola"/>
              </a:rPr>
              <a:t>Geração:</a:t>
            </a:r>
            <a:endParaRPr sz="2400">
              <a:latin typeface="Gabriola"/>
              <a:cs typeface="Gabriol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211884" y="3929580"/>
            <a:ext cx="3082808" cy="3107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latin typeface="Arial"/>
                <a:cs typeface="Arial"/>
              </a:rPr>
              <a:t>• </a:t>
            </a:r>
            <a:r>
              <a:rPr sz="1970" spc="10" dirty="0">
                <a:latin typeface="Gabriola"/>
                <a:cs typeface="Gabriola"/>
              </a:rPr>
              <a:t>O sistema digital (maior capacidade)</a:t>
            </a:r>
            <a:endParaRPr sz="1900">
              <a:latin typeface="Gabriola"/>
              <a:cs typeface="Gabriola"/>
            </a:endParaRPr>
          </a:p>
        </p:txBody>
      </p:sp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44" y="819912"/>
            <a:ext cx="2429256" cy="36438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623693" y="326991"/>
            <a:ext cx="3984979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Rede de Telefonia Celular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4" y="848868"/>
            <a:ext cx="3973068" cy="3838956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04" y="822959"/>
            <a:ext cx="1700784" cy="38648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2623693" y="326991"/>
            <a:ext cx="3984979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Rede de Telefonia Celular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6" y="995172"/>
            <a:ext cx="4637532" cy="3268979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48" y="918972"/>
            <a:ext cx="3224784" cy="33451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3271393" y="326991"/>
            <a:ext cx="2691565" cy="5069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latin typeface="Gabriola"/>
                <a:cs typeface="Gabriola"/>
              </a:rPr>
              <a:t>Telefonia Celular</a:t>
            </a:r>
            <a:endParaRPr sz="4000">
              <a:latin typeface="Gabriola"/>
              <a:cs typeface="Gabriola"/>
            </a:endParaRPr>
          </a:p>
        </p:txBody>
      </p:sp>
      <p:pic>
        <p:nvPicPr>
          <p:cNvPr id="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08" y="838200"/>
            <a:ext cx="6348984" cy="39288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00ProgDispMov - Plano de Disciplin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00ProgDispMov - Plano de Disciplin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00ProgDispMov - Plano de Disciplin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00ProgDispMov - Plano de Disciplina</Template>
  <TotalTime>109</TotalTime>
  <Words>1490</Words>
  <Application>Microsoft Office PowerPoint</Application>
  <PresentationFormat>Apresentação na tela (16:9)</PresentationFormat>
  <Paragraphs>312</Paragraphs>
  <Slides>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57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Courier New</vt:lpstr>
      <vt:lpstr>Gabriola</vt:lpstr>
      <vt:lpstr>Times New Roman</vt:lpstr>
      <vt:lpstr>Trebuchet MS</vt:lpstr>
      <vt:lpstr>Wingdings</vt:lpstr>
      <vt:lpstr>00ProgDispMov - Plano de Disciplina</vt:lpstr>
      <vt:lpstr>Personalizar design</vt:lpstr>
      <vt:lpstr>1_00ProgDispMov - Plano de Disciplina</vt:lpstr>
      <vt:lpstr>1_Personalizar design</vt:lpstr>
      <vt:lpstr>2_00ProgDispMov - Plano de Disciplina</vt:lpstr>
      <vt:lpstr>2_Personalizar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Rildo Oliveira</dc:creator>
  <cp:lastModifiedBy>Rildo Oliveira</cp:lastModifiedBy>
  <cp:revision>13</cp:revision>
  <dcterms:created xsi:type="dcterms:W3CDTF">2019-08-27T08:40:10Z</dcterms:created>
  <dcterms:modified xsi:type="dcterms:W3CDTF">2019-08-28T16:22:55Z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2019-08-27T00:00:00Z</vt:filetime>
  </property>
  <property fmtid="{D5CDD505-2E9C-101B-9397-08002B2CF9AE}" pid="3" name="LastSaved">
    <vt:filetime>2019-08-27T00:00:00Z</vt:filetime>
  </property>
</Properties>
</file>